
<file path=[Content_Types].xml><?xml version="1.0" encoding="utf-8"?>
<Types xmlns="http://schemas.openxmlformats.org/package/2006/content-types">
  <Default Extension="png" ContentType="image/png"/>
  <Default Extension="mp3" ContentType="audio/mpeg"/>
  <Default Extension="bin" ContentType="application/vnd.openxmlformats-officedocument.oleObject"/>
  <Default Extension="emf" ContentType="image/x-emf"/>
  <Default Extension="mov" ContentType="video/quicktime"/>
  <Default Extension="jpeg" ContentType="image/jpeg"/>
  <Default Extension="rels" ContentType="application/vnd.openxmlformats-package.relationships+xml"/>
  <Default Extension="xml" ContentType="application/xml"/>
  <Default Extension="(null)" ContentType="image/x-emf"/>
  <Default Extension="wav" ContentType="audio/x-wav"/>
  <Default Extension="mid" ContentType="audio/mid"/>
  <Default Extension="wdp" ContentType="image/vnd.ms-photo"/>
  <Default Extension="tiff" ContentType="image/tiff"/>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67" r:id="rId3"/>
    <p:sldId id="257" r:id="rId4"/>
    <p:sldId id="258" r:id="rId5"/>
    <p:sldId id="259" r:id="rId6"/>
    <p:sldId id="260" r:id="rId7"/>
    <p:sldId id="261" r:id="rId8"/>
    <p:sldId id="264" r:id="rId9"/>
    <p:sldId id="262" r:id="rId10"/>
    <p:sldId id="263" r:id="rId11"/>
    <p:sldId id="265" r:id="rId12"/>
    <p:sldId id="266"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3"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02"/>
    <p:restoredTop sz="94602"/>
  </p:normalViewPr>
  <p:slideViewPr>
    <p:cSldViewPr snapToGrid="0" snapToObjects="1">
      <p:cViewPr>
        <p:scale>
          <a:sx n="79" d="100"/>
          <a:sy n="79" d="100"/>
        </p:scale>
        <p:origin x="144"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image" Target="../media/image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F29989-9C4C-4046-BB7D-B1E1681D6AD7}" type="datetimeFigureOut">
              <a:rPr lang="en-US" smtClean="0"/>
              <a:t>12/18/18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B3AC2B-8C14-B849-A6B0-7A62D2C6A6BF}" type="slidenum">
              <a:rPr lang="en-US" smtClean="0"/>
              <a:t>‹#›</a:t>
            </a:fld>
            <a:endParaRPr lang="en-US"/>
          </a:p>
        </p:txBody>
      </p:sp>
    </p:spTree>
    <p:extLst>
      <p:ext uri="{BB962C8B-B14F-4D97-AF65-F5344CB8AC3E}">
        <p14:creationId xmlns:p14="http://schemas.microsoft.com/office/powerpoint/2010/main" val="105892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6A2EC8-4517-E746-B352-A52A89F5D6EA}" type="slidenum">
              <a:rPr lang="en-US" smtClean="0"/>
              <a:t>37</a:t>
            </a:fld>
            <a:endParaRPr lang="en-US"/>
          </a:p>
        </p:txBody>
      </p:sp>
    </p:spTree>
    <p:extLst>
      <p:ext uri="{BB962C8B-B14F-4D97-AF65-F5344CB8AC3E}">
        <p14:creationId xmlns:p14="http://schemas.microsoft.com/office/powerpoint/2010/main" val="16289653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spect="1" noChangeArrowheads="1" noTextEdit="1"/>
          </p:cNvSpPr>
          <p:nvPr>
            <p:ph type="sldImg"/>
          </p:nvPr>
        </p:nvSpPr>
        <p:spPr>
          <a:ln/>
        </p:spPr>
      </p:sp>
      <p:sp>
        <p:nvSpPr>
          <p:cNvPr id="13315" name="Rectangle 3"/>
          <p:cNvSpPr>
            <a:spLocks noGrp="1" noChangeArrowheads="1"/>
          </p:cNvSpPr>
          <p:nvPr>
            <p:ph type="body" idx="1"/>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a:lstStyle/>
          <a:p>
            <a:pPr>
              <a:defRPr/>
            </a:pPr>
            <a:endParaRPr lang="en-US" dirty="0">
              <a:latin typeface="Times New Roman" charset="0"/>
              <a:cs typeface="+mn-cs"/>
            </a:endParaRPr>
          </a:p>
        </p:txBody>
      </p:sp>
    </p:spTree>
    <p:extLst>
      <p:ext uri="{BB962C8B-B14F-4D97-AF65-F5344CB8AC3E}">
        <p14:creationId xmlns:p14="http://schemas.microsoft.com/office/powerpoint/2010/main" val="1531008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CFBAC-FFE1-1B41-B8A5-D875A1DF4C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23C755-5BA1-AA4A-B13D-38D823055C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BCE8F1F-93EB-D443-AC9D-EE1ADC4DC20A}"/>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6D957CCB-85B8-0E42-B5A3-1BC25F4A79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92910F-C8A4-AB47-89CA-F884BCADCE95}"/>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1268356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CFF5F-43BD-FC4F-83A8-3EB0924129F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DEDE8C1-4B12-3A4B-AC84-DDDE863FA67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2F7B7-C6D2-7848-AF1D-4C09959E895F}"/>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A0AFDF5B-63A0-A849-B167-7DE8BFF14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B58640-F1B0-0349-8DAF-C2A3C4195060}"/>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33768022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EEF0BB-C3B3-2846-B4AD-4B5CEEBDA3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AD8F41-9E9D-4047-95D4-15154B65877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66ADCE-2600-D047-9E54-BA5E6B346BDD}"/>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4918FCAE-F48C-1749-9C48-E953B91718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A890B6-4C09-EF45-ACA3-5D9EFDC0CBE5}"/>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3524854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6CDEE-C309-A247-93CD-40C863F5344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8FA98C-1C5B-F74A-BC1D-EE11EC221D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038319-3667-DF44-946E-5DE5C1BE76FA}"/>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38D152AD-8A85-DC48-ACAE-1CB019401C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5F2FB-369D-5F48-8072-3D9012204AE4}"/>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3240474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DB7F-C3BA-4E42-8B68-2EFD376A17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6B7DA2D-6C8E-FF4A-8C9E-B62259DB8F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A7DF304-427E-4944-AB78-6D8313BB745F}"/>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90523385-4AD9-2D4E-8053-B0818FB7D2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DA1742-4500-DD49-BE5B-12CE80EE58AF}"/>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551681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A90F-2930-3E4F-8604-A6EE3A1DF0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9780251-8569-0D41-969E-BCE7655DE0E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A44DFD-1B95-3747-9FD8-8C8E89E2AF7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8C0DB7A-C2D0-B44E-90EC-B287EB4BFF89}"/>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6" name="Footer Placeholder 5">
            <a:extLst>
              <a:ext uri="{FF2B5EF4-FFF2-40B4-BE49-F238E27FC236}">
                <a16:creationId xmlns:a16="http://schemas.microsoft.com/office/drawing/2014/main" id="{376F6901-9DA7-0E42-9188-57A34D59D2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05383-8A4C-E74A-B2AA-C7589E313BFD}"/>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16322134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677B0-A046-DC44-A0C0-DE3D7353E3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5B2D9-CB53-5745-9AE4-2B828FED68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C89D8E3-AD82-8249-BA77-52C10F5A407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ED1FA-6FBB-4E4B-9CED-1E0F072F99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7C54118-5257-6741-AB54-435CE9220E0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8BA760-E2AC-3244-9A33-C612B6A10021}"/>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8" name="Footer Placeholder 7">
            <a:extLst>
              <a:ext uri="{FF2B5EF4-FFF2-40B4-BE49-F238E27FC236}">
                <a16:creationId xmlns:a16="http://schemas.microsoft.com/office/drawing/2014/main" id="{11E028CC-8D28-B349-AE98-67C7BF22DC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06E5F8-8BAA-0641-A77A-C6F7E655E006}"/>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532332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2833C-814B-264D-8257-5DF74313ABD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2BD630-C6B4-A74C-B0A2-40B5181AA83A}"/>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4" name="Footer Placeholder 3">
            <a:extLst>
              <a:ext uri="{FF2B5EF4-FFF2-40B4-BE49-F238E27FC236}">
                <a16:creationId xmlns:a16="http://schemas.microsoft.com/office/drawing/2014/main" id="{6D3B6709-86DB-0B41-BB12-FF869EC2A6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2D0D9B-EE89-3A45-B526-1E946A554EC8}"/>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27833777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71B18F-9EBD-C24F-B3F8-96F1620B61C7}"/>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3" name="Footer Placeholder 2">
            <a:extLst>
              <a:ext uri="{FF2B5EF4-FFF2-40B4-BE49-F238E27FC236}">
                <a16:creationId xmlns:a16="http://schemas.microsoft.com/office/drawing/2014/main" id="{5BF54300-BB02-F94B-AB3A-9B55409BB90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1FCD29-4666-564D-AF36-899D83ACCEA8}"/>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3490586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E71BD-4FDD-2745-BF7E-02F69DD9C3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ED8B214-36C5-6B42-97C3-267DC55388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D814DC-EBFB-EB4D-874A-795D05B8A1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A60EE4E-B3D3-7144-B4FD-315BBBCE639F}"/>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6" name="Footer Placeholder 5">
            <a:extLst>
              <a:ext uri="{FF2B5EF4-FFF2-40B4-BE49-F238E27FC236}">
                <a16:creationId xmlns:a16="http://schemas.microsoft.com/office/drawing/2014/main" id="{6DF35888-B59F-5E40-B9DC-7FAC83DFD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E15E8-38E0-8647-801C-B528381523D4}"/>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2285783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DC712-A2B3-B140-BF38-29A647C7EC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FB3317-0D7C-E148-B0E7-CC88F465EC4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23C4D18-AE3E-F343-A21E-F32B84FC35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93AC872-E9F2-204B-B480-7453554A7AAF}"/>
              </a:ext>
            </a:extLst>
          </p:cNvPr>
          <p:cNvSpPr>
            <a:spLocks noGrp="1"/>
          </p:cNvSpPr>
          <p:nvPr>
            <p:ph type="dt" sz="half" idx="10"/>
          </p:nvPr>
        </p:nvSpPr>
        <p:spPr/>
        <p:txBody>
          <a:bodyPr/>
          <a:lstStyle/>
          <a:p>
            <a:fld id="{AFDE8A09-43DF-774A-8AAF-6A6C2748BFB0}" type="datetimeFigureOut">
              <a:rPr lang="en-US" smtClean="0"/>
              <a:t>12/18/18</a:t>
            </a:fld>
            <a:endParaRPr lang="en-US"/>
          </a:p>
        </p:txBody>
      </p:sp>
      <p:sp>
        <p:nvSpPr>
          <p:cNvPr id="6" name="Footer Placeholder 5">
            <a:extLst>
              <a:ext uri="{FF2B5EF4-FFF2-40B4-BE49-F238E27FC236}">
                <a16:creationId xmlns:a16="http://schemas.microsoft.com/office/drawing/2014/main" id="{4D67A3A8-7733-B243-9D58-D6CAE1D1EC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99A52B-6B4E-E04C-93AA-1B3BD06B8C93}"/>
              </a:ext>
            </a:extLst>
          </p:cNvPr>
          <p:cNvSpPr>
            <a:spLocks noGrp="1"/>
          </p:cNvSpPr>
          <p:nvPr>
            <p:ph type="sldNum" sz="quarter" idx="12"/>
          </p:nvPr>
        </p:nvSpPr>
        <p:spPr/>
        <p:txBody>
          <a:bodyPr/>
          <a:lstStyle/>
          <a:p>
            <a:fld id="{2D35C95D-846D-434A-A1CE-50E2E78381E3}" type="slidenum">
              <a:rPr lang="en-US" smtClean="0"/>
              <a:t>‹#›</a:t>
            </a:fld>
            <a:endParaRPr lang="en-US"/>
          </a:p>
        </p:txBody>
      </p:sp>
    </p:spTree>
    <p:extLst>
      <p:ext uri="{BB962C8B-B14F-4D97-AF65-F5344CB8AC3E}">
        <p14:creationId xmlns:p14="http://schemas.microsoft.com/office/powerpoint/2010/main" val="2797306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393AF2-DA58-7242-81F0-B4A1C7572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E46A9F0-6EDD-0F42-BF14-9655A6A39F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AA42C9-7261-4347-BAE6-0BF3E43280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DE8A09-43DF-774A-8AAF-6A6C2748BFB0}" type="datetimeFigureOut">
              <a:rPr lang="en-US" smtClean="0"/>
              <a:t>12/18/18</a:t>
            </a:fld>
            <a:endParaRPr lang="en-US"/>
          </a:p>
        </p:txBody>
      </p:sp>
      <p:sp>
        <p:nvSpPr>
          <p:cNvPr id="5" name="Footer Placeholder 4">
            <a:extLst>
              <a:ext uri="{FF2B5EF4-FFF2-40B4-BE49-F238E27FC236}">
                <a16:creationId xmlns:a16="http://schemas.microsoft.com/office/drawing/2014/main" id="{0964CDE9-5E8F-BF40-8B19-8D3C70C13A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57896E-9319-6F4D-8C91-FDDF9143C8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35C95D-846D-434A-A1CE-50E2E78381E3}" type="slidenum">
              <a:rPr lang="en-US" smtClean="0"/>
              <a:t>‹#›</a:t>
            </a:fld>
            <a:endParaRPr lang="en-US"/>
          </a:p>
        </p:txBody>
      </p:sp>
    </p:spTree>
    <p:extLst>
      <p:ext uri="{BB962C8B-B14F-4D97-AF65-F5344CB8AC3E}">
        <p14:creationId xmlns:p14="http://schemas.microsoft.com/office/powerpoint/2010/main" val="17154592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26.emf"/><Relationship Id="rId3" Type="http://schemas.openxmlformats.org/officeDocument/2006/relationships/image" Target="../media/image16.emf"/><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emf"/><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4.png"/><Relationship Id="rId5" Type="http://schemas.openxmlformats.org/officeDocument/2006/relationships/image" Target="../media/image17.emf"/><Relationship Id="rId15" Type="http://schemas.openxmlformats.org/officeDocument/2006/relationships/image" Target="../media/image28.emf"/><Relationship Id="rId10" Type="http://schemas.openxmlformats.org/officeDocument/2006/relationships/image" Target="../media/image23.emf"/><Relationship Id="rId4" Type="http://schemas.openxmlformats.org/officeDocument/2006/relationships/image" Target="../media/image19.emf"/><Relationship Id="rId9" Type="http://schemas.openxmlformats.org/officeDocument/2006/relationships/image" Target="../media/image22.emf"/><Relationship Id="rId14" Type="http://schemas.openxmlformats.org/officeDocument/2006/relationships/image" Target="../media/image27.emf"/></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8.emf"/><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1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slideLayout" Target="../slideLayouts/slideLayout2.xml"/><Relationship Id="rId5" Type="http://schemas.openxmlformats.org/officeDocument/2006/relationships/image" Target="../media/image48.emf"/><Relationship Id="rId4" Type="http://schemas.openxmlformats.org/officeDocument/2006/relationships/image" Target="../media/image47.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coinvent.uni-osnabrueck.de/"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null)"/><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hyperlink" Target="http://ccm.web.auth.gr/blendedharmonisations.html" TargetMode="External"/><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hyperlink" Target="http://coinvent.uni-osnabrueck.de/" TargetMode="Externa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55.(null)"/><Relationship Id="rId5" Type="http://schemas.microsoft.com/office/2007/relationships/media" Target="../media/media4.wav"/><Relationship Id="rId15" Type="http://schemas.openxmlformats.org/officeDocument/2006/relationships/image" Target="../media/image57.png"/><Relationship Id="rId10" Type="http://schemas.openxmlformats.org/officeDocument/2006/relationships/image" Target="../media/image54.png"/><Relationship Id="rId4" Type="http://schemas.openxmlformats.org/officeDocument/2006/relationships/audio" Target="../media/media3.wav"/><Relationship Id="rId9" Type="http://schemas.openxmlformats.org/officeDocument/2006/relationships/image" Target="../media/image53.png"/><Relationship Id="rId14" Type="http://schemas.openxmlformats.org/officeDocument/2006/relationships/image" Target="../media/image56.jpeg"/></Relationships>
</file>

<file path=ppt/slides/_rels/slide41.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image" Target="../media/image58.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hyperlink" Target="http://ccm.web.auth.gr/blendedharmonisations.html" TargetMode="Externa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hyperlink" Target="http://coinvent.uni-osnabrueck.de/" TargetMode="External"/><Relationship Id="rId5" Type="http://schemas.microsoft.com/office/2007/relationships/media" Target="../media/media4.wav"/><Relationship Id="rId10" Type="http://schemas.openxmlformats.org/officeDocument/2006/relationships/image" Target="../media/image54.png"/><Relationship Id="rId4" Type="http://schemas.openxmlformats.org/officeDocument/2006/relationships/audio" Target="../media/media3.wav"/><Relationship Id="rId9" Type="http://schemas.openxmlformats.org/officeDocument/2006/relationships/image" Target="../media/image53.png"/><Relationship Id="rId14" Type="http://schemas.openxmlformats.org/officeDocument/2006/relationships/image" Target="../media/image56.jpeg"/></Relationships>
</file>

<file path=ppt/slides/_rels/slide4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54.png"/><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7.wav"/><Relationship Id="rId7" Type="http://schemas.openxmlformats.org/officeDocument/2006/relationships/image" Target="../media/image63.tiff"/><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62.tiff"/><Relationship Id="rId5" Type="http://schemas.openxmlformats.org/officeDocument/2006/relationships/slideLayout" Target="../slideLayouts/slideLayout7.xml"/><Relationship Id="rId4" Type="http://schemas.openxmlformats.org/officeDocument/2006/relationships/audio" Target="../media/media7.wav"/></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media" Target="../media/media9.mp3"/><Relationship Id="rId7" Type="http://schemas.openxmlformats.org/officeDocument/2006/relationships/image" Target="../media/image65.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image" Target="../media/image64.png"/><Relationship Id="rId5" Type="http://schemas.openxmlformats.org/officeDocument/2006/relationships/slideLayout" Target="../slideLayouts/slideLayout2.xml"/><Relationship Id="rId4" Type="http://schemas.openxmlformats.org/officeDocument/2006/relationships/audio" Target="../media/media9.mp3"/><Relationship Id="rId9"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media" Target="../media/media11.mp3"/><Relationship Id="rId7" Type="http://schemas.openxmlformats.org/officeDocument/2006/relationships/image" Target="../media/image67.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image" Target="../media/image66.png"/><Relationship Id="rId5" Type="http://schemas.openxmlformats.org/officeDocument/2006/relationships/slideLayout" Target="../slideLayouts/slideLayout2.xml"/><Relationship Id="rId4" Type="http://schemas.openxmlformats.org/officeDocument/2006/relationships/audio" Target="../media/media11.mp3"/></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5" Type="http://schemas.openxmlformats.org/officeDocument/2006/relationships/image" Target="../media/image73.png"/><Relationship Id="rId4" Type="http://schemas.openxmlformats.org/officeDocument/2006/relationships/image" Target="../media/image72.tiff"/></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5" Type="http://schemas.openxmlformats.org/officeDocument/2006/relationships/image" Target="../media/image75.png"/><Relationship Id="rId4" Type="http://schemas.openxmlformats.org/officeDocument/2006/relationships/image" Target="../media/image74.tiff"/></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3" Type="http://schemas.microsoft.com/office/2007/relationships/media" Target="../media/media15.mp3"/><Relationship Id="rId7" Type="http://schemas.openxmlformats.org/officeDocument/2006/relationships/slideLayout" Target="../slideLayouts/slideLayout2.xml"/><Relationship Id="rId2" Type="http://schemas.openxmlformats.org/officeDocument/2006/relationships/audio" Target="../media/media14.mp3"/><Relationship Id="rId1" Type="http://schemas.microsoft.com/office/2007/relationships/media" Target="../media/media14.mp3"/><Relationship Id="rId6" Type="http://schemas.openxmlformats.org/officeDocument/2006/relationships/audio" Target="../media/media16.mp3"/><Relationship Id="rId5" Type="http://schemas.microsoft.com/office/2007/relationships/media" Target="../media/media16.mp3"/><Relationship Id="rId4" Type="http://schemas.openxmlformats.org/officeDocument/2006/relationships/audio" Target="../media/media15.mp3"/><Relationship Id="rId9" Type="http://schemas.openxmlformats.org/officeDocument/2006/relationships/image" Target="../media/image77.png"/></Relationships>
</file>

<file path=ppt/slides/_rels/slide59.xml.rels><?xml version="1.0" encoding="UTF-8" standalone="yes"?>
<Relationships xmlns="http://schemas.openxmlformats.org/package/2006/relationships"><Relationship Id="rId8" Type="http://schemas.openxmlformats.org/officeDocument/2006/relationships/audio" Target="../media/media20.mp3"/><Relationship Id="rId13" Type="http://schemas.microsoft.com/office/2007/relationships/media" Target="../media/media23.mid"/><Relationship Id="rId18" Type="http://schemas.openxmlformats.org/officeDocument/2006/relationships/audio" Target="../media/media25.mp3"/><Relationship Id="rId26" Type="http://schemas.openxmlformats.org/officeDocument/2006/relationships/image" Target="../media/image54.png"/><Relationship Id="rId3" Type="http://schemas.microsoft.com/office/2007/relationships/media" Target="../media/media18.mid"/><Relationship Id="rId21" Type="http://schemas.microsoft.com/office/2007/relationships/media" Target="../media/media27.mp3"/><Relationship Id="rId7" Type="http://schemas.microsoft.com/office/2007/relationships/media" Target="../media/media20.mp3"/><Relationship Id="rId12" Type="http://schemas.openxmlformats.org/officeDocument/2006/relationships/audio" Target="../media/media22.mid"/><Relationship Id="rId17" Type="http://schemas.microsoft.com/office/2007/relationships/media" Target="../media/media25.mp3"/><Relationship Id="rId25" Type="http://schemas.openxmlformats.org/officeDocument/2006/relationships/image" Target="../media/image79.png"/><Relationship Id="rId2" Type="http://schemas.openxmlformats.org/officeDocument/2006/relationships/audio" Target="../media/media17.mid"/><Relationship Id="rId16" Type="http://schemas.openxmlformats.org/officeDocument/2006/relationships/audio" Target="../media/media24.mid"/><Relationship Id="rId20" Type="http://schemas.openxmlformats.org/officeDocument/2006/relationships/audio" Target="../media/media26.mp3"/><Relationship Id="rId1" Type="http://schemas.microsoft.com/office/2007/relationships/media" Target="../media/media17.mid"/><Relationship Id="rId6" Type="http://schemas.openxmlformats.org/officeDocument/2006/relationships/audio" Target="../media/media19.mid"/><Relationship Id="rId11" Type="http://schemas.microsoft.com/office/2007/relationships/media" Target="../media/media22.mid"/><Relationship Id="rId24" Type="http://schemas.openxmlformats.org/officeDocument/2006/relationships/image" Target="../media/image78.jpeg"/><Relationship Id="rId5" Type="http://schemas.microsoft.com/office/2007/relationships/media" Target="../media/media19.mid"/><Relationship Id="rId15" Type="http://schemas.microsoft.com/office/2007/relationships/media" Target="../media/media24.mid"/><Relationship Id="rId23" Type="http://schemas.openxmlformats.org/officeDocument/2006/relationships/slideLayout" Target="../slideLayouts/slideLayout2.xml"/><Relationship Id="rId28" Type="http://schemas.openxmlformats.org/officeDocument/2006/relationships/image" Target="../media/image53.png"/><Relationship Id="rId10" Type="http://schemas.openxmlformats.org/officeDocument/2006/relationships/audio" Target="../media/media21.mp3"/><Relationship Id="rId19" Type="http://schemas.microsoft.com/office/2007/relationships/media" Target="../media/media26.mp3"/><Relationship Id="rId4" Type="http://schemas.openxmlformats.org/officeDocument/2006/relationships/audio" Target="../media/media18.mid"/><Relationship Id="rId9" Type="http://schemas.microsoft.com/office/2007/relationships/media" Target="../media/media21.mp3"/><Relationship Id="rId14" Type="http://schemas.openxmlformats.org/officeDocument/2006/relationships/audio" Target="../media/media23.mid"/><Relationship Id="rId22" Type="http://schemas.openxmlformats.org/officeDocument/2006/relationships/audio" Target="../media/media27.mp3"/><Relationship Id="rId27" Type="http://schemas.openxmlformats.org/officeDocument/2006/relationships/image" Target="../media/image80.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p3"/><Relationship Id="rId1" Type="http://schemas.microsoft.com/office/2007/relationships/media" Target="../media/media28.mp3"/><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emf"/><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media" Target="../media/media30.mp3"/><Relationship Id="rId7" Type="http://schemas.openxmlformats.org/officeDocument/2006/relationships/slideLayout" Target="../slideLayouts/slideLayout2.xml"/><Relationship Id="rId2" Type="http://schemas.openxmlformats.org/officeDocument/2006/relationships/audio" Target="../media/media29.mp3"/><Relationship Id="rId1" Type="http://schemas.microsoft.com/office/2007/relationships/media" Target="../media/media29.mp3"/><Relationship Id="rId6" Type="http://schemas.openxmlformats.org/officeDocument/2006/relationships/audio" Target="../media/media31.mp3"/><Relationship Id="rId11" Type="http://schemas.openxmlformats.org/officeDocument/2006/relationships/image" Target="../media/image77.png"/><Relationship Id="rId5" Type="http://schemas.microsoft.com/office/2007/relationships/media" Target="../media/media31.mp3"/><Relationship Id="rId10" Type="http://schemas.openxmlformats.org/officeDocument/2006/relationships/image" Target="../media/image91.png"/><Relationship Id="rId4" Type="http://schemas.openxmlformats.org/officeDocument/2006/relationships/audio" Target="../media/media30.mp3"/><Relationship Id="rId9" Type="http://schemas.openxmlformats.org/officeDocument/2006/relationships/image" Target="../media/image90.png"/></Relationships>
</file>

<file path=ppt/slides/_rels/slide64.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image" Target="../media/image54.png"/><Relationship Id="rId3" Type="http://schemas.openxmlformats.org/officeDocument/2006/relationships/audio" Target="../media/media32.mp3"/><Relationship Id="rId7" Type="http://schemas.openxmlformats.org/officeDocument/2006/relationships/oleObject" Target="../embeddings/oleObject1.bin"/><Relationship Id="rId12" Type="http://schemas.openxmlformats.org/officeDocument/2006/relationships/image" Target="../media/image80.png"/><Relationship Id="rId2" Type="http://schemas.microsoft.com/office/2007/relationships/media" Target="../media/media32.mp3"/><Relationship Id="rId1" Type="http://schemas.openxmlformats.org/officeDocument/2006/relationships/vmlDrawing" Target="../drawings/vmlDrawing1.vml"/><Relationship Id="rId6" Type="http://schemas.openxmlformats.org/officeDocument/2006/relationships/slideLayout" Target="../slideLayouts/slideLayout2.xml"/><Relationship Id="rId11" Type="http://schemas.openxmlformats.org/officeDocument/2006/relationships/image" Target="../media/image93.emf"/><Relationship Id="rId5" Type="http://schemas.openxmlformats.org/officeDocument/2006/relationships/audio" Target="../media/media33.mp3"/><Relationship Id="rId10" Type="http://schemas.openxmlformats.org/officeDocument/2006/relationships/oleObject" Target="../embeddings/oleObject2.bin"/><Relationship Id="rId4" Type="http://schemas.microsoft.com/office/2007/relationships/media" Target="../media/media33.mp3"/><Relationship Id="rId9" Type="http://schemas.openxmlformats.org/officeDocument/2006/relationships/image" Target="../media/image53.png"/><Relationship Id="rId14" Type="http://schemas.openxmlformats.org/officeDocument/2006/relationships/image" Target="../media/image94.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p3"/><Relationship Id="rId1" Type="http://schemas.microsoft.com/office/2007/relationships/media" Target="../media/media34.mp3"/><Relationship Id="rId6" Type="http://schemas.openxmlformats.org/officeDocument/2006/relationships/image" Target="../media/image77.png"/><Relationship Id="rId5" Type="http://schemas.openxmlformats.org/officeDocument/2006/relationships/image" Target="../media/image96.png"/><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audio" Target="../media/media38.mp3"/><Relationship Id="rId3" Type="http://schemas.microsoft.com/office/2007/relationships/media" Target="../media/media36.mp3"/><Relationship Id="rId7" Type="http://schemas.microsoft.com/office/2007/relationships/media" Target="../media/media38.mp3"/><Relationship Id="rId2" Type="http://schemas.openxmlformats.org/officeDocument/2006/relationships/audio" Target="../media/media35.mp3"/><Relationship Id="rId1" Type="http://schemas.microsoft.com/office/2007/relationships/media" Target="../media/media35.mp3"/><Relationship Id="rId6" Type="http://schemas.openxmlformats.org/officeDocument/2006/relationships/audio" Target="../media/media37.mp3"/><Relationship Id="rId11" Type="http://schemas.openxmlformats.org/officeDocument/2006/relationships/image" Target="../media/image77.png"/><Relationship Id="rId5" Type="http://schemas.microsoft.com/office/2007/relationships/media" Target="../media/media37.mp3"/><Relationship Id="rId10" Type="http://schemas.openxmlformats.org/officeDocument/2006/relationships/image" Target="../media/image97.png"/><Relationship Id="rId4" Type="http://schemas.openxmlformats.org/officeDocument/2006/relationships/audio" Target="../media/media36.mp3"/><Relationship Id="rId9"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8" Type="http://schemas.openxmlformats.org/officeDocument/2006/relationships/audio" Target="file://localhost/Users/maximoskaliakatsos-papakostas/Desktop/concertPres/23_Chasiotis_majmin_low.mp3" TargetMode="External"/><Relationship Id="rId3" Type="http://schemas.microsoft.com/office/2007/relationships/media" Target="../media/media40.mp3"/><Relationship Id="rId7" Type="http://schemas.microsoft.com/office/2007/relationships/media" Target="file://localhost/Users/maximoskaliakatsos-papakostas/Desktop/concertPres/23_Chasiotis_majmin_low.mp3" TargetMode="External"/><Relationship Id="rId2" Type="http://schemas.openxmlformats.org/officeDocument/2006/relationships/audio" Target="../media/media39.mp3"/><Relationship Id="rId1" Type="http://schemas.microsoft.com/office/2007/relationships/media" Target="../media/media39.mp3"/><Relationship Id="rId6" Type="http://schemas.openxmlformats.org/officeDocument/2006/relationships/audio" Target="../media/media41.mp3"/><Relationship Id="rId11" Type="http://schemas.openxmlformats.org/officeDocument/2006/relationships/image" Target="../media/image77.png"/><Relationship Id="rId5" Type="http://schemas.microsoft.com/office/2007/relationships/media" Target="../media/media41.mp3"/><Relationship Id="rId10" Type="http://schemas.openxmlformats.org/officeDocument/2006/relationships/image" Target="../media/image99.png"/><Relationship Id="rId4" Type="http://schemas.openxmlformats.org/officeDocument/2006/relationships/audio" Target="../media/media40.mp3"/><Relationship Id="rId9"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audio" Target="file://localhost/Users/maximoskaliakatsos-papakostas/Dropbox/COINVENT/presentations/mmst-synaylia-Oct2016/concertPres/4_ye_TD2.mp3" TargetMode="External"/><Relationship Id="rId13" Type="http://schemas.microsoft.com/office/2007/relationships/media" Target="file://localhost/Users/maximoskaliakatsos-papakostas/Dropbox/COINVENT/presentations/mmst-synaylia-Oct2016/concertPres/7_ye_TD3.mp3" TargetMode="External"/><Relationship Id="rId3" Type="http://schemas.microsoft.com/office/2007/relationships/media" Target="file://localhost/Users/maximoskaliakatsos-papakostas/Dropbox/COINVENT/presentations/mmst-synaylia-Oct2016/concertPresentation/2_ye_TD4.mp3" TargetMode="External"/><Relationship Id="rId7" Type="http://schemas.microsoft.com/office/2007/relationships/media" Target="file://localhost/Users/maximoskaliakatsos-papakostas/Dropbox/COINVENT/presentations/mmst-synaylia-Oct2016/concertPres/4_ye_TD2.mp3" TargetMode="External"/><Relationship Id="rId12" Type="http://schemas.openxmlformats.org/officeDocument/2006/relationships/audio" Target="file://localhost/Users/maximoskaliakatsos-papakostas/Dropbox/COINVENT/presentations/mmst-synaylia-Oct2016/concertPres/6_ye_Atonal.mp3" TargetMode="External"/><Relationship Id="rId17" Type="http://schemas.openxmlformats.org/officeDocument/2006/relationships/image" Target="../media/image77.png"/><Relationship Id="rId2" Type="http://schemas.openxmlformats.org/officeDocument/2006/relationships/audio" Target="../media/media42.mp3"/><Relationship Id="rId16" Type="http://schemas.openxmlformats.org/officeDocument/2006/relationships/image" Target="../media/image100.jpg"/><Relationship Id="rId1" Type="http://schemas.microsoft.com/office/2007/relationships/media" Target="../media/media42.mp3"/><Relationship Id="rId6" Type="http://schemas.openxmlformats.org/officeDocument/2006/relationships/audio" Target="file://localhost/Users/maximoskaliakatsos-papakostas/Dropbox/COINVENT/presentations/mmst-synaylia-Oct2016/concertPres/3_ye_Bb.mp3" TargetMode="External"/><Relationship Id="rId11" Type="http://schemas.microsoft.com/office/2007/relationships/media" Target="file://localhost/Users/maximoskaliakatsos-papakostas/Dropbox/COINVENT/presentations/mmst-synaylia-Oct2016/concertPres/6_ye_Atonal.mp3" TargetMode="External"/><Relationship Id="rId5" Type="http://schemas.microsoft.com/office/2007/relationships/media" Target="file://localhost/Users/maximoskaliakatsos-papakostas/Dropbox/COINVENT/presentations/mmst-synaylia-Oct2016/concertPres/3_ye_Bb.mp3" TargetMode="External"/><Relationship Id="rId15" Type="http://schemas.openxmlformats.org/officeDocument/2006/relationships/slideLayout" Target="../slideLayouts/slideLayout2.xml"/><Relationship Id="rId10" Type="http://schemas.openxmlformats.org/officeDocument/2006/relationships/audio" Target="file://localhost/Users/maximoskaliakatsos-papakostas/Dropbox/COINVENT/presentations/mmst-synaylia-Oct2016/concertPres/5_ye_BC.mp3" TargetMode="External"/><Relationship Id="rId4" Type="http://schemas.openxmlformats.org/officeDocument/2006/relationships/audio" Target="file://localhost/Users/maximoskaliakatsos-papakostas/Dropbox/COINVENT/presentations/mmst-synaylia-Oct2016/concertPresentation/2_ye_TD4.mp3" TargetMode="External"/><Relationship Id="rId9" Type="http://schemas.microsoft.com/office/2007/relationships/media" Target="file://localhost/Users/maximoskaliakatsos-papakostas/Dropbox/COINVENT/presentations/mmst-synaylia-Oct2016/concertPres/5_ye_BC.mp3" TargetMode="External"/><Relationship Id="rId14" Type="http://schemas.openxmlformats.org/officeDocument/2006/relationships/audio" Target="file://localhost/Users/maximoskaliakatsos-papakostas/Dropbox/COINVENT/presentations/mmst-synaylia-Oct2016/concertPres/7_ye_TD3.mp3"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hyperlink" Target="http://ccm.web.auth.gr/blendedharmonisations.html" TargetMode="External"/><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hyperlink" Target="http://coinvent.uni-osnabrueck.de/" TargetMode="Externa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image" Target="../media/image55.(null)"/><Relationship Id="rId5" Type="http://schemas.microsoft.com/office/2007/relationships/media" Target="../media/media4.wav"/><Relationship Id="rId10" Type="http://schemas.openxmlformats.org/officeDocument/2006/relationships/image" Target="../media/image54.png"/><Relationship Id="rId4" Type="http://schemas.openxmlformats.org/officeDocument/2006/relationships/audio" Target="../media/media3.wav"/><Relationship Id="rId9" Type="http://schemas.openxmlformats.org/officeDocument/2006/relationships/image" Target="../media/image53.png"/><Relationship Id="rId14" Type="http://schemas.openxmlformats.org/officeDocument/2006/relationships/image" Target="../media/image56.jpeg"/></Relationships>
</file>

<file path=ppt/slides/_rels/slide76.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52.tif"/><Relationship Id="rId13" Type="http://schemas.openxmlformats.org/officeDocument/2006/relationships/image" Target="../media/image58.png"/><Relationship Id="rId3" Type="http://schemas.microsoft.com/office/2007/relationships/media" Target="../media/media3.wav"/><Relationship Id="rId7" Type="http://schemas.openxmlformats.org/officeDocument/2006/relationships/slideLayout" Target="../slideLayouts/slideLayout2.xml"/><Relationship Id="rId12" Type="http://schemas.openxmlformats.org/officeDocument/2006/relationships/hyperlink" Target="http://ccm.web.auth.gr/blendedharmonisations.html" TargetMode="External"/><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audio" Target="../media/media4.wav"/><Relationship Id="rId11" Type="http://schemas.openxmlformats.org/officeDocument/2006/relationships/hyperlink" Target="http://coinvent.uni-osnabrueck.de/" TargetMode="External"/><Relationship Id="rId5" Type="http://schemas.microsoft.com/office/2007/relationships/media" Target="../media/media4.wav"/><Relationship Id="rId10" Type="http://schemas.openxmlformats.org/officeDocument/2006/relationships/image" Target="../media/image54.png"/><Relationship Id="rId4" Type="http://schemas.openxmlformats.org/officeDocument/2006/relationships/audio" Target="../media/media3.wav"/><Relationship Id="rId9" Type="http://schemas.openxmlformats.org/officeDocument/2006/relationships/image" Target="../media/image53.png"/><Relationship Id="rId14" Type="http://schemas.openxmlformats.org/officeDocument/2006/relationships/image" Target="../media/image5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e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8" Type="http://schemas.openxmlformats.org/officeDocument/2006/relationships/image" Target="../media/image105.png"/><Relationship Id="rId3" Type="http://schemas.microsoft.com/office/2007/relationships/media" Target="../media/media44.wav"/><Relationship Id="rId7" Type="http://schemas.openxmlformats.org/officeDocument/2006/relationships/image" Target="../media/image104.png"/><Relationship Id="rId2" Type="http://schemas.openxmlformats.org/officeDocument/2006/relationships/audio" Target="../media/media43.wav"/><Relationship Id="rId1" Type="http://schemas.microsoft.com/office/2007/relationships/media" Target="../media/media43.wav"/><Relationship Id="rId6" Type="http://schemas.openxmlformats.org/officeDocument/2006/relationships/image" Target="../media/image103.png"/><Relationship Id="rId5" Type="http://schemas.openxmlformats.org/officeDocument/2006/relationships/slideLayout" Target="../slideLayouts/slideLayout2.xml"/><Relationship Id="rId4" Type="http://schemas.openxmlformats.org/officeDocument/2006/relationships/audio" Target="../media/media44.wav"/></Relationships>
</file>

<file path=ppt/slides/_rels/slide8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9.png"/><Relationship Id="rId3" Type="http://schemas.microsoft.com/office/2007/relationships/media" Target="../media/media44.wav"/><Relationship Id="rId7" Type="http://schemas.openxmlformats.org/officeDocument/2006/relationships/slideLayout" Target="../slideLayouts/slideLayout2.xml"/><Relationship Id="rId12" Type="http://schemas.openxmlformats.org/officeDocument/2006/relationships/hyperlink" Target="http://ccm.web.auth.gr/drumsblending.html" TargetMode="External"/><Relationship Id="rId2" Type="http://schemas.openxmlformats.org/officeDocument/2006/relationships/audio" Target="../media/media43.wav"/><Relationship Id="rId1" Type="http://schemas.microsoft.com/office/2007/relationships/media" Target="../media/media43.wav"/><Relationship Id="rId6" Type="http://schemas.openxmlformats.org/officeDocument/2006/relationships/audio" Target="../media/media45.wav"/><Relationship Id="rId11" Type="http://schemas.openxmlformats.org/officeDocument/2006/relationships/image" Target="../media/image108.png"/><Relationship Id="rId5" Type="http://schemas.microsoft.com/office/2007/relationships/media" Target="../media/media45.wav"/><Relationship Id="rId10" Type="http://schemas.openxmlformats.org/officeDocument/2006/relationships/image" Target="../media/image105.png"/><Relationship Id="rId4" Type="http://schemas.openxmlformats.org/officeDocument/2006/relationships/audio" Target="../media/media44.wav"/><Relationship Id="rId9" Type="http://schemas.openxmlformats.org/officeDocument/2006/relationships/image" Target="../media/image104.png"/></Relationships>
</file>

<file path=ppt/slides/_rels/slide84.xml.rels><?xml version="1.0" encoding="UTF-8" standalone="yes"?>
<Relationships xmlns="http://schemas.openxmlformats.org/package/2006/relationships"><Relationship Id="rId2" Type="http://schemas.openxmlformats.org/officeDocument/2006/relationships/image" Target="../media/image110.(nul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0.(nul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1.(null)"/><Relationship Id="rId2" Type="http://schemas.openxmlformats.org/officeDocument/2006/relationships/image" Target="../media/image110.(nul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0.(nul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7.emf"/><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D365-BA75-E549-BAA9-7BDC7C3E061D}"/>
              </a:ext>
            </a:extLst>
          </p:cNvPr>
          <p:cNvSpPr>
            <a:spLocks noGrp="1"/>
          </p:cNvSpPr>
          <p:nvPr>
            <p:ph type="ctrTitle"/>
          </p:nvPr>
        </p:nvSpPr>
        <p:spPr>
          <a:xfrm>
            <a:off x="1273629" y="2053092"/>
            <a:ext cx="9144000" cy="1408565"/>
          </a:xfrm>
        </p:spPr>
        <p:txBody>
          <a:bodyPr>
            <a:normAutofit/>
          </a:bodyPr>
          <a:lstStyle/>
          <a:p>
            <a:r>
              <a:rPr lang="en-US" dirty="0"/>
              <a:t>Symbolic Music and AI</a:t>
            </a:r>
          </a:p>
        </p:txBody>
      </p:sp>
      <p:sp>
        <p:nvSpPr>
          <p:cNvPr id="3" name="Subtitle 2">
            <a:extLst>
              <a:ext uri="{FF2B5EF4-FFF2-40B4-BE49-F238E27FC236}">
                <a16:creationId xmlns:a16="http://schemas.microsoft.com/office/drawing/2014/main" id="{D29CE0FF-7CF4-5147-872A-0E11410BD361}"/>
              </a:ext>
            </a:extLst>
          </p:cNvPr>
          <p:cNvSpPr>
            <a:spLocks noGrp="1"/>
          </p:cNvSpPr>
          <p:nvPr>
            <p:ph type="subTitle" idx="1"/>
          </p:nvPr>
        </p:nvSpPr>
        <p:spPr>
          <a:xfrm>
            <a:off x="5845629" y="5757409"/>
            <a:ext cx="4822371" cy="871991"/>
          </a:xfrm>
        </p:spPr>
        <p:txBody>
          <a:bodyPr>
            <a:normAutofit fontScale="92500"/>
          </a:bodyPr>
          <a:lstStyle/>
          <a:p>
            <a:pPr algn="r"/>
            <a:r>
              <a:rPr lang="en-US" dirty="0"/>
              <a:t>Maximos Kaliakatsos-Papakostas, PhD</a:t>
            </a:r>
          </a:p>
          <a:p>
            <a:pPr algn="r"/>
            <a:r>
              <a:rPr lang="en-US" dirty="0" err="1"/>
              <a:t>maximoskalpap@gmail.com</a:t>
            </a:r>
            <a:endParaRPr lang="en-US" dirty="0"/>
          </a:p>
        </p:txBody>
      </p:sp>
      <p:sp>
        <p:nvSpPr>
          <p:cNvPr id="4" name="Subtitle 2">
            <a:extLst>
              <a:ext uri="{FF2B5EF4-FFF2-40B4-BE49-F238E27FC236}">
                <a16:creationId xmlns:a16="http://schemas.microsoft.com/office/drawing/2014/main" id="{5B464D4F-C7E1-8A45-A389-AC59314DFFB6}"/>
              </a:ext>
            </a:extLst>
          </p:cNvPr>
          <p:cNvSpPr txBox="1">
            <a:spLocks/>
          </p:cNvSpPr>
          <p:nvPr/>
        </p:nvSpPr>
        <p:spPr>
          <a:xfrm>
            <a:off x="3592286" y="3536723"/>
            <a:ext cx="4996543" cy="134552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A </a:t>
            </a:r>
            <a:r>
              <a:rPr lang="en-US" dirty="0">
                <a:solidFill>
                  <a:schemeClr val="accent2"/>
                </a:solidFill>
              </a:rPr>
              <a:t>tiny</a:t>
            </a:r>
            <a:r>
              <a:rPr lang="en-US" dirty="0"/>
              <a:t> overview of methods for </a:t>
            </a:r>
            <a:r>
              <a:rPr lang="en-US" dirty="0">
                <a:solidFill>
                  <a:schemeClr val="accent6"/>
                </a:solidFill>
              </a:rPr>
              <a:t>processing</a:t>
            </a:r>
            <a:r>
              <a:rPr lang="en-US" dirty="0"/>
              <a:t> and </a:t>
            </a:r>
            <a:r>
              <a:rPr lang="en-US" dirty="0">
                <a:solidFill>
                  <a:srgbClr val="FF0000"/>
                </a:solidFill>
              </a:rPr>
              <a:t>generating</a:t>
            </a:r>
            <a:r>
              <a:rPr lang="en-US" dirty="0"/>
              <a:t> symbolic music data</a:t>
            </a:r>
          </a:p>
        </p:txBody>
      </p:sp>
    </p:spTree>
    <p:extLst>
      <p:ext uri="{BB962C8B-B14F-4D97-AF65-F5344CB8AC3E}">
        <p14:creationId xmlns:p14="http://schemas.microsoft.com/office/powerpoint/2010/main" val="495477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70D099-E4AF-954E-B432-C1959FA24D6D}"/>
              </a:ext>
            </a:extLst>
          </p:cNvPr>
          <p:cNvPicPr>
            <a:picLocks noChangeAspect="1"/>
          </p:cNvPicPr>
          <p:nvPr/>
        </p:nvPicPr>
        <p:blipFill>
          <a:blip r:embed="rId2"/>
          <a:stretch>
            <a:fillRect/>
          </a:stretch>
        </p:blipFill>
        <p:spPr>
          <a:xfrm>
            <a:off x="1303867" y="0"/>
            <a:ext cx="9144000" cy="6858000"/>
          </a:xfrm>
          <a:prstGeom prst="rect">
            <a:avLst/>
          </a:prstGeom>
        </p:spPr>
      </p:pic>
    </p:spTree>
    <p:extLst>
      <p:ext uri="{BB962C8B-B14F-4D97-AF65-F5344CB8AC3E}">
        <p14:creationId xmlns:p14="http://schemas.microsoft.com/office/powerpoint/2010/main" val="274828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2BB1E-3B89-434F-933B-BD5C18E3C9BD}"/>
              </a:ext>
            </a:extLst>
          </p:cNvPr>
          <p:cNvSpPr>
            <a:spLocks noGrp="1"/>
          </p:cNvSpPr>
          <p:nvPr>
            <p:ph type="title"/>
          </p:nvPr>
        </p:nvSpPr>
        <p:spPr/>
        <p:txBody>
          <a:bodyPr/>
          <a:lstStyle/>
          <a:p>
            <a:r>
              <a:rPr lang="en-US" dirty="0"/>
              <a:t>Non-negative Matrix </a:t>
            </a:r>
            <a:r>
              <a:rPr lang="en-US" dirty="0" err="1"/>
              <a:t>Factorisation</a:t>
            </a:r>
            <a:r>
              <a:rPr lang="en-US" dirty="0"/>
              <a:t> (NMF)</a:t>
            </a:r>
          </a:p>
        </p:txBody>
      </p:sp>
      <p:pic>
        <p:nvPicPr>
          <p:cNvPr id="4" name="Picture 3">
            <a:extLst>
              <a:ext uri="{FF2B5EF4-FFF2-40B4-BE49-F238E27FC236}">
                <a16:creationId xmlns:a16="http://schemas.microsoft.com/office/drawing/2014/main" id="{AF097A03-1965-9643-9D6C-F74781A3A634}"/>
              </a:ext>
            </a:extLst>
          </p:cNvPr>
          <p:cNvPicPr>
            <a:picLocks noChangeAspect="1"/>
          </p:cNvPicPr>
          <p:nvPr/>
        </p:nvPicPr>
        <p:blipFill>
          <a:blip r:embed="rId2"/>
          <a:stretch>
            <a:fillRect/>
          </a:stretch>
        </p:blipFill>
        <p:spPr>
          <a:xfrm>
            <a:off x="5928459" y="1685926"/>
            <a:ext cx="5269627" cy="340499"/>
          </a:xfrm>
          <a:prstGeom prst="rect">
            <a:avLst/>
          </a:prstGeom>
        </p:spPr>
      </p:pic>
      <p:pic>
        <p:nvPicPr>
          <p:cNvPr id="5" name="Picture 4">
            <a:extLst>
              <a:ext uri="{FF2B5EF4-FFF2-40B4-BE49-F238E27FC236}">
                <a16:creationId xmlns:a16="http://schemas.microsoft.com/office/drawing/2014/main" id="{47BEC627-5309-434F-A229-2EDF6988D816}"/>
              </a:ext>
            </a:extLst>
          </p:cNvPr>
          <p:cNvPicPr>
            <a:picLocks noChangeAspect="1"/>
          </p:cNvPicPr>
          <p:nvPr/>
        </p:nvPicPr>
        <p:blipFill>
          <a:blip r:embed="rId3"/>
          <a:stretch>
            <a:fillRect/>
          </a:stretch>
        </p:blipFill>
        <p:spPr>
          <a:xfrm>
            <a:off x="5928459" y="2213063"/>
            <a:ext cx="5242885" cy="338771"/>
          </a:xfrm>
          <a:prstGeom prst="rect">
            <a:avLst/>
          </a:prstGeom>
        </p:spPr>
      </p:pic>
      <p:pic>
        <p:nvPicPr>
          <p:cNvPr id="7" name="Picture 6">
            <a:extLst>
              <a:ext uri="{FF2B5EF4-FFF2-40B4-BE49-F238E27FC236}">
                <a16:creationId xmlns:a16="http://schemas.microsoft.com/office/drawing/2014/main" id="{2869995E-6D61-6F4B-AE9B-BF11DE270857}"/>
              </a:ext>
            </a:extLst>
          </p:cNvPr>
          <p:cNvPicPr>
            <a:picLocks noChangeAspect="1"/>
          </p:cNvPicPr>
          <p:nvPr/>
        </p:nvPicPr>
        <p:blipFill>
          <a:blip r:embed="rId4"/>
          <a:stretch>
            <a:fillRect/>
          </a:stretch>
        </p:blipFill>
        <p:spPr>
          <a:xfrm>
            <a:off x="5928458" y="2744788"/>
            <a:ext cx="5242885" cy="338771"/>
          </a:xfrm>
          <a:prstGeom prst="rect">
            <a:avLst/>
          </a:prstGeom>
        </p:spPr>
      </p:pic>
      <p:pic>
        <p:nvPicPr>
          <p:cNvPr id="8" name="Picture 7">
            <a:extLst>
              <a:ext uri="{FF2B5EF4-FFF2-40B4-BE49-F238E27FC236}">
                <a16:creationId xmlns:a16="http://schemas.microsoft.com/office/drawing/2014/main" id="{749487B2-A331-E54B-897A-00C5018F95A0}"/>
              </a:ext>
            </a:extLst>
          </p:cNvPr>
          <p:cNvPicPr>
            <a:picLocks noChangeAspect="1"/>
          </p:cNvPicPr>
          <p:nvPr/>
        </p:nvPicPr>
        <p:blipFill>
          <a:blip r:embed="rId5"/>
          <a:stretch>
            <a:fillRect/>
          </a:stretch>
        </p:blipFill>
        <p:spPr>
          <a:xfrm>
            <a:off x="7473949" y="3193042"/>
            <a:ext cx="281517" cy="412892"/>
          </a:xfrm>
          <a:prstGeom prst="rect">
            <a:avLst/>
          </a:prstGeom>
        </p:spPr>
      </p:pic>
      <p:sp>
        <p:nvSpPr>
          <p:cNvPr id="9" name="TextBox 8">
            <a:extLst>
              <a:ext uri="{FF2B5EF4-FFF2-40B4-BE49-F238E27FC236}">
                <a16:creationId xmlns:a16="http://schemas.microsoft.com/office/drawing/2014/main" id="{31F76AEA-D99D-8448-B1FF-376122A19CD1}"/>
              </a:ext>
            </a:extLst>
          </p:cNvPr>
          <p:cNvSpPr txBox="1"/>
          <p:nvPr/>
        </p:nvSpPr>
        <p:spPr>
          <a:xfrm>
            <a:off x="7755466" y="3270197"/>
            <a:ext cx="2711961" cy="369332"/>
          </a:xfrm>
          <a:prstGeom prst="rect">
            <a:avLst/>
          </a:prstGeom>
          <a:noFill/>
        </p:spPr>
        <p:txBody>
          <a:bodyPr wrap="none" rtlCol="0">
            <a:spAutoFit/>
          </a:bodyPr>
          <a:lstStyle/>
          <a:p>
            <a:r>
              <a:rPr lang="en-US" dirty="0"/>
              <a:t>Can be only </a:t>
            </a:r>
            <a:r>
              <a:rPr lang="en-US" dirty="0">
                <a:solidFill>
                  <a:srgbClr val="FF0000"/>
                </a:solidFill>
              </a:rPr>
              <a:t>non-negative…</a:t>
            </a:r>
          </a:p>
        </p:txBody>
      </p:sp>
      <p:sp>
        <p:nvSpPr>
          <p:cNvPr id="10" name="Cube 9">
            <a:extLst>
              <a:ext uri="{FF2B5EF4-FFF2-40B4-BE49-F238E27FC236}">
                <a16:creationId xmlns:a16="http://schemas.microsoft.com/office/drawing/2014/main" id="{77EB3C48-41F9-D54F-8550-08C7B628C850}"/>
              </a:ext>
            </a:extLst>
          </p:cNvPr>
          <p:cNvSpPr/>
          <p:nvPr/>
        </p:nvSpPr>
        <p:spPr>
          <a:xfrm>
            <a:off x="1509130" y="1493835"/>
            <a:ext cx="2476500" cy="88861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Bach chorales</a:t>
            </a:r>
          </a:p>
        </p:txBody>
      </p:sp>
      <p:pic>
        <p:nvPicPr>
          <p:cNvPr id="11" name="Picture 10">
            <a:extLst>
              <a:ext uri="{FF2B5EF4-FFF2-40B4-BE49-F238E27FC236}">
                <a16:creationId xmlns:a16="http://schemas.microsoft.com/office/drawing/2014/main" id="{6E72E8C2-BE58-C444-8091-5CE4E8A7FB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93856" y="2563525"/>
            <a:ext cx="3951527" cy="1254453"/>
          </a:xfrm>
          <a:prstGeom prst="rect">
            <a:avLst/>
          </a:prstGeom>
          <a:ln w="82550">
            <a:solidFill>
              <a:schemeClr val="tx1"/>
            </a:solidFill>
          </a:ln>
        </p:spPr>
      </p:pic>
      <p:sp>
        <p:nvSpPr>
          <p:cNvPr id="12" name="TextBox 11">
            <a:extLst>
              <a:ext uri="{FF2B5EF4-FFF2-40B4-BE49-F238E27FC236}">
                <a16:creationId xmlns:a16="http://schemas.microsoft.com/office/drawing/2014/main" id="{BC156467-679E-1048-AF60-C9E21BD99AD1}"/>
              </a:ext>
            </a:extLst>
          </p:cNvPr>
          <p:cNvSpPr txBox="1"/>
          <p:nvPr/>
        </p:nvSpPr>
        <p:spPr>
          <a:xfrm>
            <a:off x="7755466" y="3603051"/>
            <a:ext cx="2606034" cy="369332"/>
          </a:xfrm>
          <a:prstGeom prst="rect">
            <a:avLst/>
          </a:prstGeom>
          <a:noFill/>
        </p:spPr>
        <p:txBody>
          <a:bodyPr wrap="none" rtlCol="0">
            <a:spAutoFit/>
          </a:bodyPr>
          <a:lstStyle/>
          <a:p>
            <a:r>
              <a:rPr lang="en-US" dirty="0"/>
              <a:t>But we lose information…</a:t>
            </a:r>
            <a:endParaRPr lang="en-US" dirty="0">
              <a:solidFill>
                <a:srgbClr val="FF0000"/>
              </a:solidFill>
            </a:endParaRPr>
          </a:p>
        </p:txBody>
      </p:sp>
      <p:pic>
        <p:nvPicPr>
          <p:cNvPr id="16" name="Picture 15">
            <a:extLst>
              <a:ext uri="{FF2B5EF4-FFF2-40B4-BE49-F238E27FC236}">
                <a16:creationId xmlns:a16="http://schemas.microsoft.com/office/drawing/2014/main" id="{32C82BA9-94EA-764C-AC21-3C8EB946660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855" y="3697456"/>
            <a:ext cx="914162" cy="3156035"/>
          </a:xfrm>
          <a:prstGeom prst="rect">
            <a:avLst/>
          </a:prstGeom>
        </p:spPr>
      </p:pic>
      <p:pic>
        <p:nvPicPr>
          <p:cNvPr id="17" name="Picture 16">
            <a:extLst>
              <a:ext uri="{FF2B5EF4-FFF2-40B4-BE49-F238E27FC236}">
                <a16:creationId xmlns:a16="http://schemas.microsoft.com/office/drawing/2014/main" id="{4271497C-AB8F-8A40-A62A-4F5A4BC7D0EA}"/>
              </a:ext>
            </a:extLst>
          </p:cNvPr>
          <p:cNvPicPr>
            <a:picLocks noChangeAspect="1"/>
          </p:cNvPicPr>
          <p:nvPr/>
        </p:nvPicPr>
        <p:blipFill>
          <a:blip r:embed="rId8"/>
          <a:stretch>
            <a:fillRect/>
          </a:stretch>
        </p:blipFill>
        <p:spPr>
          <a:xfrm>
            <a:off x="781050" y="3400437"/>
            <a:ext cx="312615" cy="371231"/>
          </a:xfrm>
          <a:prstGeom prst="rect">
            <a:avLst/>
          </a:prstGeom>
        </p:spPr>
      </p:pic>
      <p:pic>
        <p:nvPicPr>
          <p:cNvPr id="18" name="Picture 17">
            <a:extLst>
              <a:ext uri="{FF2B5EF4-FFF2-40B4-BE49-F238E27FC236}">
                <a16:creationId xmlns:a16="http://schemas.microsoft.com/office/drawing/2014/main" id="{32259D2C-CEEB-1B48-A8BC-D57F9B794BA2}"/>
              </a:ext>
            </a:extLst>
          </p:cNvPr>
          <p:cNvPicPr>
            <a:picLocks noChangeAspect="1"/>
          </p:cNvPicPr>
          <p:nvPr/>
        </p:nvPicPr>
        <p:blipFill>
          <a:blip r:embed="rId9"/>
          <a:stretch>
            <a:fillRect/>
          </a:stretch>
        </p:blipFill>
        <p:spPr>
          <a:xfrm>
            <a:off x="1115937" y="3388704"/>
            <a:ext cx="332317" cy="371413"/>
          </a:xfrm>
          <a:prstGeom prst="rect">
            <a:avLst/>
          </a:prstGeom>
        </p:spPr>
      </p:pic>
      <p:pic>
        <p:nvPicPr>
          <p:cNvPr id="19" name="Picture 18">
            <a:extLst>
              <a:ext uri="{FF2B5EF4-FFF2-40B4-BE49-F238E27FC236}">
                <a16:creationId xmlns:a16="http://schemas.microsoft.com/office/drawing/2014/main" id="{C98C014C-D7BA-934E-B13A-A27CFC426C22}"/>
              </a:ext>
            </a:extLst>
          </p:cNvPr>
          <p:cNvPicPr>
            <a:picLocks noChangeAspect="1"/>
          </p:cNvPicPr>
          <p:nvPr/>
        </p:nvPicPr>
        <p:blipFill>
          <a:blip r:embed="rId10"/>
          <a:stretch>
            <a:fillRect/>
          </a:stretch>
        </p:blipFill>
        <p:spPr>
          <a:xfrm>
            <a:off x="1377949" y="3366276"/>
            <a:ext cx="354589" cy="396305"/>
          </a:xfrm>
          <a:prstGeom prst="rect">
            <a:avLst/>
          </a:prstGeom>
        </p:spPr>
      </p:pic>
      <p:cxnSp>
        <p:nvCxnSpPr>
          <p:cNvPr id="20" name="Curved Connector 19">
            <a:extLst>
              <a:ext uri="{FF2B5EF4-FFF2-40B4-BE49-F238E27FC236}">
                <a16:creationId xmlns:a16="http://schemas.microsoft.com/office/drawing/2014/main" id="{58831B01-49C6-6540-8FB4-1463C4EF77D5}"/>
              </a:ext>
            </a:extLst>
          </p:cNvPr>
          <p:cNvCxnSpPr>
            <a:cxnSpLocks/>
            <a:stCxn id="11" idx="1"/>
            <a:endCxn id="16" idx="1"/>
          </p:cNvCxnSpPr>
          <p:nvPr/>
        </p:nvCxnSpPr>
        <p:spPr>
          <a:xfrm rot="10800000" flipV="1">
            <a:off x="700856" y="3190752"/>
            <a:ext cx="1093001" cy="2084722"/>
          </a:xfrm>
          <a:prstGeom prst="curvedConnector3">
            <a:avLst>
              <a:gd name="adj1" fmla="val 159278"/>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153A4C0-2056-B84C-8E2E-22DD39C3AA68}"/>
              </a:ext>
            </a:extLst>
          </p:cNvPr>
          <p:cNvSpPr txBox="1"/>
          <p:nvPr/>
        </p:nvSpPr>
        <p:spPr>
          <a:xfrm>
            <a:off x="1732538" y="5614280"/>
            <a:ext cx="457176" cy="846386"/>
          </a:xfrm>
          <a:prstGeom prst="rect">
            <a:avLst/>
          </a:prstGeom>
          <a:noFill/>
        </p:spPr>
        <p:txBody>
          <a:bodyPr wrap="none" rtlCol="0">
            <a:spAutoFit/>
          </a:bodyPr>
          <a:lstStyle/>
          <a:p>
            <a:r>
              <a:rPr lang="en-US" sz="4900" dirty="0"/>
              <a:t>x</a:t>
            </a:r>
          </a:p>
        </p:txBody>
      </p:sp>
      <p:pic>
        <p:nvPicPr>
          <p:cNvPr id="25" name="Picture 24">
            <a:extLst>
              <a:ext uri="{FF2B5EF4-FFF2-40B4-BE49-F238E27FC236}">
                <a16:creationId xmlns:a16="http://schemas.microsoft.com/office/drawing/2014/main" id="{150CF868-2D73-2946-926D-B794D35D2BB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189714" y="5766820"/>
            <a:ext cx="6118585" cy="1032652"/>
          </a:xfrm>
          <a:prstGeom prst="rect">
            <a:avLst/>
          </a:prstGeom>
        </p:spPr>
      </p:pic>
      <p:sp>
        <p:nvSpPr>
          <p:cNvPr id="44" name="TextBox 43">
            <a:extLst>
              <a:ext uri="{FF2B5EF4-FFF2-40B4-BE49-F238E27FC236}">
                <a16:creationId xmlns:a16="http://schemas.microsoft.com/office/drawing/2014/main" id="{9A1FA2BD-F51E-0D4B-9F8B-A8048D2A6FCB}"/>
              </a:ext>
            </a:extLst>
          </p:cNvPr>
          <p:cNvSpPr txBox="1"/>
          <p:nvPr/>
        </p:nvSpPr>
        <p:spPr>
          <a:xfrm>
            <a:off x="4791830" y="4498229"/>
            <a:ext cx="497252" cy="846386"/>
          </a:xfrm>
          <a:prstGeom prst="rect">
            <a:avLst/>
          </a:prstGeom>
          <a:noFill/>
        </p:spPr>
        <p:txBody>
          <a:bodyPr wrap="none" rtlCol="0">
            <a:spAutoFit/>
          </a:bodyPr>
          <a:lstStyle/>
          <a:p>
            <a:r>
              <a:rPr lang="en-US" sz="4900" dirty="0"/>
              <a:t>=</a:t>
            </a:r>
          </a:p>
        </p:txBody>
      </p:sp>
      <p:pic>
        <p:nvPicPr>
          <p:cNvPr id="46" name="Picture 45">
            <a:extLst>
              <a:ext uri="{FF2B5EF4-FFF2-40B4-BE49-F238E27FC236}">
                <a16:creationId xmlns:a16="http://schemas.microsoft.com/office/drawing/2014/main" id="{0D8F603B-6E73-0641-8C31-E3384D02FD7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39791" y="4141080"/>
            <a:ext cx="4787900" cy="1473200"/>
          </a:xfrm>
          <a:prstGeom prst="rect">
            <a:avLst/>
          </a:prstGeom>
          <a:ln w="76200">
            <a:solidFill>
              <a:schemeClr val="tx1"/>
            </a:solidFill>
          </a:ln>
        </p:spPr>
      </p:pic>
      <p:pic>
        <p:nvPicPr>
          <p:cNvPr id="47" name="Picture 46">
            <a:extLst>
              <a:ext uri="{FF2B5EF4-FFF2-40B4-BE49-F238E27FC236}">
                <a16:creationId xmlns:a16="http://schemas.microsoft.com/office/drawing/2014/main" id="{8A867BF7-8E8F-CF4F-AFAC-F02517E7913F}"/>
              </a:ext>
            </a:extLst>
          </p:cNvPr>
          <p:cNvPicPr>
            <a:picLocks noChangeAspect="1"/>
          </p:cNvPicPr>
          <p:nvPr/>
        </p:nvPicPr>
        <p:blipFill>
          <a:blip r:embed="rId13"/>
          <a:stretch>
            <a:fillRect/>
          </a:stretch>
        </p:blipFill>
        <p:spPr>
          <a:xfrm>
            <a:off x="8270241" y="5734700"/>
            <a:ext cx="190500" cy="279400"/>
          </a:xfrm>
          <a:prstGeom prst="rect">
            <a:avLst/>
          </a:prstGeom>
        </p:spPr>
      </p:pic>
      <p:pic>
        <p:nvPicPr>
          <p:cNvPr id="48" name="Picture 47">
            <a:extLst>
              <a:ext uri="{FF2B5EF4-FFF2-40B4-BE49-F238E27FC236}">
                <a16:creationId xmlns:a16="http://schemas.microsoft.com/office/drawing/2014/main" id="{41F7D49D-B1D9-8646-AB47-37768A072EBC}"/>
              </a:ext>
            </a:extLst>
          </p:cNvPr>
          <p:cNvPicPr>
            <a:picLocks noChangeAspect="1"/>
          </p:cNvPicPr>
          <p:nvPr/>
        </p:nvPicPr>
        <p:blipFill>
          <a:blip r:embed="rId14"/>
          <a:stretch>
            <a:fillRect/>
          </a:stretch>
        </p:blipFill>
        <p:spPr>
          <a:xfrm>
            <a:off x="8270241" y="6009726"/>
            <a:ext cx="203200" cy="279400"/>
          </a:xfrm>
          <a:prstGeom prst="rect">
            <a:avLst/>
          </a:prstGeom>
        </p:spPr>
      </p:pic>
      <p:pic>
        <p:nvPicPr>
          <p:cNvPr id="49" name="Picture 48">
            <a:extLst>
              <a:ext uri="{FF2B5EF4-FFF2-40B4-BE49-F238E27FC236}">
                <a16:creationId xmlns:a16="http://schemas.microsoft.com/office/drawing/2014/main" id="{947AF57E-8A93-D14D-9EC9-0D2750B7DB58}"/>
              </a:ext>
            </a:extLst>
          </p:cNvPr>
          <p:cNvPicPr>
            <a:picLocks noChangeAspect="1"/>
          </p:cNvPicPr>
          <p:nvPr/>
        </p:nvPicPr>
        <p:blipFill>
          <a:blip r:embed="rId15"/>
          <a:stretch>
            <a:fillRect/>
          </a:stretch>
        </p:blipFill>
        <p:spPr>
          <a:xfrm>
            <a:off x="8270199" y="6206946"/>
            <a:ext cx="203200" cy="279400"/>
          </a:xfrm>
          <a:prstGeom prst="rect">
            <a:avLst/>
          </a:prstGeom>
        </p:spPr>
      </p:pic>
    </p:spTree>
    <p:extLst>
      <p:ext uri="{BB962C8B-B14F-4D97-AF65-F5344CB8AC3E}">
        <p14:creationId xmlns:p14="http://schemas.microsoft.com/office/powerpoint/2010/main" val="3391312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2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976E0-ECB2-6D47-8734-5F6A0E1B2005}"/>
              </a:ext>
            </a:extLst>
          </p:cNvPr>
          <p:cNvSpPr>
            <a:spLocks noGrp="1"/>
          </p:cNvSpPr>
          <p:nvPr>
            <p:ph type="title"/>
          </p:nvPr>
        </p:nvSpPr>
        <p:spPr/>
        <p:txBody>
          <a:bodyPr/>
          <a:lstStyle/>
          <a:p>
            <a:r>
              <a:rPr lang="en-US" dirty="0"/>
              <a:t>NMF for Bach chorales example</a:t>
            </a:r>
          </a:p>
        </p:txBody>
      </p:sp>
      <p:pic>
        <p:nvPicPr>
          <p:cNvPr id="4" name="nnmf_harmonic_reduction_small">
            <a:hlinkClick r:id="" action="ppaction://media"/>
            <a:extLst>
              <a:ext uri="{FF2B5EF4-FFF2-40B4-BE49-F238E27FC236}">
                <a16:creationId xmlns:a16="http://schemas.microsoft.com/office/drawing/2014/main" id="{D14ACA6D-F315-BD4A-B3E3-0D968B84CF6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34709"/>
            <a:ext cx="12192000" cy="4322762"/>
          </a:xfrm>
          <a:prstGeom prst="rect">
            <a:avLst/>
          </a:prstGeom>
        </p:spPr>
      </p:pic>
    </p:spTree>
    <p:extLst>
      <p:ext uri="{BB962C8B-B14F-4D97-AF65-F5344CB8AC3E}">
        <p14:creationId xmlns:p14="http://schemas.microsoft.com/office/powerpoint/2010/main" val="403367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1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260951" y="1722671"/>
            <a:ext cx="2733633" cy="461665"/>
          </a:xfrm>
          <a:prstGeom prst="rect">
            <a:avLst/>
          </a:prstGeom>
          <a:noFill/>
        </p:spPr>
        <p:txBody>
          <a:bodyPr wrap="none" rtlCol="0">
            <a:spAutoFit/>
          </a:bodyPr>
          <a:lstStyle/>
          <a:p>
            <a:r>
              <a:rPr lang="en-US" sz="2400" dirty="0"/>
              <a:t>Method formulation</a:t>
            </a:r>
          </a:p>
        </p:txBody>
      </p:sp>
      <p:pic>
        <p:nvPicPr>
          <p:cNvPr id="5" name="Picture 4">
            <a:extLst>
              <a:ext uri="{FF2B5EF4-FFF2-40B4-BE49-F238E27FC236}">
                <a16:creationId xmlns:a16="http://schemas.microsoft.com/office/drawing/2014/main" id="{C7B1FC28-5008-024F-80F9-97E75F4F1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413416"/>
            <a:ext cx="6096000" cy="3200400"/>
          </a:xfrm>
          <a:prstGeom prst="rect">
            <a:avLst/>
          </a:prstGeom>
        </p:spPr>
      </p:pic>
      <p:sp>
        <p:nvSpPr>
          <p:cNvPr id="8" name="TextBox 7">
            <a:extLst>
              <a:ext uri="{FF2B5EF4-FFF2-40B4-BE49-F238E27FC236}">
                <a16:creationId xmlns:a16="http://schemas.microsoft.com/office/drawing/2014/main" id="{F7CDB052-29EA-2545-9627-DBBC38281DF7}"/>
              </a:ext>
            </a:extLst>
          </p:cNvPr>
          <p:cNvSpPr txBox="1"/>
          <p:nvPr/>
        </p:nvSpPr>
        <p:spPr>
          <a:xfrm>
            <a:off x="8247597" y="5532572"/>
            <a:ext cx="245580" cy="923330"/>
          </a:xfrm>
          <a:prstGeom prst="rect">
            <a:avLst/>
          </a:prstGeom>
          <a:noFill/>
        </p:spPr>
        <p:txBody>
          <a:bodyPr wrap="none" rtlCol="0">
            <a:spAutoFit/>
          </a:bodyPr>
          <a:lstStyle/>
          <a:p>
            <a:r>
              <a:rPr lang="en-US" b="1" dirty="0"/>
              <a:t>.</a:t>
            </a:r>
          </a:p>
          <a:p>
            <a:r>
              <a:rPr lang="en-US" b="1" dirty="0"/>
              <a:t>.</a:t>
            </a:r>
          </a:p>
          <a:p>
            <a:r>
              <a:rPr lang="en-US" b="1" dirty="0"/>
              <a:t>.</a:t>
            </a:r>
          </a:p>
        </p:txBody>
      </p:sp>
      <p:sp>
        <p:nvSpPr>
          <p:cNvPr id="9" name="TextBox 8">
            <a:extLst>
              <a:ext uri="{FF2B5EF4-FFF2-40B4-BE49-F238E27FC236}">
                <a16:creationId xmlns:a16="http://schemas.microsoft.com/office/drawing/2014/main" id="{26933F4F-C0A9-C14B-A6ED-5B08B0DA6E83}"/>
              </a:ext>
            </a:extLst>
          </p:cNvPr>
          <p:cNvSpPr txBox="1"/>
          <p:nvPr/>
        </p:nvSpPr>
        <p:spPr>
          <a:xfrm>
            <a:off x="7045378" y="2578308"/>
            <a:ext cx="3358099" cy="369332"/>
          </a:xfrm>
          <a:prstGeom prst="rect">
            <a:avLst/>
          </a:prstGeom>
          <a:noFill/>
        </p:spPr>
        <p:txBody>
          <a:bodyPr wrap="none" rtlCol="0">
            <a:spAutoFit/>
          </a:bodyPr>
          <a:lstStyle/>
          <a:p>
            <a:r>
              <a:rPr lang="en-US" dirty="0"/>
              <a:t>prediction for belonging to class 0</a:t>
            </a:r>
          </a:p>
        </p:txBody>
      </p:sp>
      <p:sp>
        <p:nvSpPr>
          <p:cNvPr id="19" name="TextBox 18">
            <a:extLst>
              <a:ext uri="{FF2B5EF4-FFF2-40B4-BE49-F238E27FC236}">
                <a16:creationId xmlns:a16="http://schemas.microsoft.com/office/drawing/2014/main" id="{5F33856E-4B12-6943-9F1A-6D64237E6314}"/>
              </a:ext>
            </a:extLst>
          </p:cNvPr>
          <p:cNvSpPr txBox="1"/>
          <p:nvPr/>
        </p:nvSpPr>
        <p:spPr>
          <a:xfrm>
            <a:off x="7045378" y="3176162"/>
            <a:ext cx="3358099" cy="369332"/>
          </a:xfrm>
          <a:prstGeom prst="rect">
            <a:avLst/>
          </a:prstGeom>
          <a:noFill/>
        </p:spPr>
        <p:txBody>
          <a:bodyPr wrap="none" rtlCol="0">
            <a:spAutoFit/>
          </a:bodyPr>
          <a:lstStyle/>
          <a:p>
            <a:r>
              <a:rPr lang="en-US" dirty="0"/>
              <a:t>prediction for belonging to class 1</a:t>
            </a:r>
          </a:p>
        </p:txBody>
      </p:sp>
      <p:sp>
        <p:nvSpPr>
          <p:cNvPr id="21" name="TextBox 20">
            <a:extLst>
              <a:ext uri="{FF2B5EF4-FFF2-40B4-BE49-F238E27FC236}">
                <a16:creationId xmlns:a16="http://schemas.microsoft.com/office/drawing/2014/main" id="{B9811868-503C-3049-8AE9-A9150DF08B21}"/>
              </a:ext>
            </a:extLst>
          </p:cNvPr>
          <p:cNvSpPr txBox="1"/>
          <p:nvPr/>
        </p:nvSpPr>
        <p:spPr>
          <a:xfrm>
            <a:off x="7045377" y="3783980"/>
            <a:ext cx="3358099" cy="369332"/>
          </a:xfrm>
          <a:prstGeom prst="rect">
            <a:avLst/>
          </a:prstGeom>
          <a:noFill/>
        </p:spPr>
        <p:txBody>
          <a:bodyPr wrap="none" rtlCol="0">
            <a:spAutoFit/>
          </a:bodyPr>
          <a:lstStyle/>
          <a:p>
            <a:r>
              <a:rPr lang="en-US" dirty="0"/>
              <a:t>prediction for belonging to class 2</a:t>
            </a:r>
          </a:p>
        </p:txBody>
      </p:sp>
      <p:sp>
        <p:nvSpPr>
          <p:cNvPr id="22" name="TextBox 21">
            <a:extLst>
              <a:ext uri="{FF2B5EF4-FFF2-40B4-BE49-F238E27FC236}">
                <a16:creationId xmlns:a16="http://schemas.microsoft.com/office/drawing/2014/main" id="{9A9BDA15-A2B0-784F-A3F5-3B4DBC6F14B9}"/>
              </a:ext>
            </a:extLst>
          </p:cNvPr>
          <p:cNvSpPr txBox="1"/>
          <p:nvPr/>
        </p:nvSpPr>
        <p:spPr>
          <a:xfrm>
            <a:off x="7045377" y="4366844"/>
            <a:ext cx="3358099" cy="369332"/>
          </a:xfrm>
          <a:prstGeom prst="rect">
            <a:avLst/>
          </a:prstGeom>
          <a:noFill/>
        </p:spPr>
        <p:txBody>
          <a:bodyPr wrap="none" rtlCol="0">
            <a:spAutoFit/>
          </a:bodyPr>
          <a:lstStyle/>
          <a:p>
            <a:r>
              <a:rPr lang="en-US" dirty="0"/>
              <a:t>prediction for belonging to class 3</a:t>
            </a:r>
          </a:p>
        </p:txBody>
      </p:sp>
      <p:sp>
        <p:nvSpPr>
          <p:cNvPr id="23" name="TextBox 22">
            <a:extLst>
              <a:ext uri="{FF2B5EF4-FFF2-40B4-BE49-F238E27FC236}">
                <a16:creationId xmlns:a16="http://schemas.microsoft.com/office/drawing/2014/main" id="{59853C7F-8BDD-2441-8BD8-CF5BA846CB98}"/>
              </a:ext>
            </a:extLst>
          </p:cNvPr>
          <p:cNvSpPr txBox="1"/>
          <p:nvPr/>
        </p:nvSpPr>
        <p:spPr>
          <a:xfrm>
            <a:off x="7045376" y="4949708"/>
            <a:ext cx="3358099" cy="369332"/>
          </a:xfrm>
          <a:prstGeom prst="rect">
            <a:avLst/>
          </a:prstGeom>
          <a:noFill/>
        </p:spPr>
        <p:txBody>
          <a:bodyPr wrap="none" rtlCol="0">
            <a:spAutoFit/>
          </a:bodyPr>
          <a:lstStyle/>
          <a:p>
            <a:r>
              <a:rPr lang="en-US" dirty="0"/>
              <a:t>prediction for belonging to class 4</a:t>
            </a:r>
          </a:p>
        </p:txBody>
      </p:sp>
    </p:spTree>
    <p:extLst>
      <p:ext uri="{BB962C8B-B14F-4D97-AF65-F5344CB8AC3E}">
        <p14:creationId xmlns:p14="http://schemas.microsoft.com/office/powerpoint/2010/main" val="41866673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260951" y="1722671"/>
            <a:ext cx="6811032" cy="461665"/>
          </a:xfrm>
          <a:prstGeom prst="rect">
            <a:avLst/>
          </a:prstGeom>
          <a:noFill/>
        </p:spPr>
        <p:txBody>
          <a:bodyPr wrap="none" rtlCol="0">
            <a:spAutoFit/>
          </a:bodyPr>
          <a:lstStyle/>
          <a:p>
            <a:r>
              <a:rPr lang="en-US" sz="2400" dirty="0"/>
              <a:t>Let’s see what’s going on inside each class estimation</a:t>
            </a:r>
          </a:p>
        </p:txBody>
      </p:sp>
      <p:pic>
        <p:nvPicPr>
          <p:cNvPr id="6" name="Picture 5">
            <a:extLst>
              <a:ext uri="{FF2B5EF4-FFF2-40B4-BE49-F238E27FC236}">
                <a16:creationId xmlns:a16="http://schemas.microsoft.com/office/drawing/2014/main" id="{9A63840D-840E-E942-B9CF-35CEF03F85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2181" y="2292565"/>
            <a:ext cx="7702030" cy="3143261"/>
          </a:xfrm>
          <a:prstGeom prst="rect">
            <a:avLst/>
          </a:prstGeom>
        </p:spPr>
      </p:pic>
      <p:pic>
        <p:nvPicPr>
          <p:cNvPr id="7" name="Picture 6">
            <a:extLst>
              <a:ext uri="{FF2B5EF4-FFF2-40B4-BE49-F238E27FC236}">
                <a16:creationId xmlns:a16="http://schemas.microsoft.com/office/drawing/2014/main" id="{78EAAF40-4524-1B49-8994-71CC9765379C}"/>
              </a:ext>
            </a:extLst>
          </p:cNvPr>
          <p:cNvPicPr>
            <a:picLocks noChangeAspect="1"/>
          </p:cNvPicPr>
          <p:nvPr/>
        </p:nvPicPr>
        <p:blipFill>
          <a:blip r:embed="rId3"/>
          <a:stretch>
            <a:fillRect/>
          </a:stretch>
        </p:blipFill>
        <p:spPr>
          <a:xfrm>
            <a:off x="4131664" y="5544055"/>
            <a:ext cx="3903064" cy="931813"/>
          </a:xfrm>
          <a:prstGeom prst="rect">
            <a:avLst/>
          </a:prstGeom>
        </p:spPr>
      </p:pic>
    </p:spTree>
    <p:extLst>
      <p:ext uri="{BB962C8B-B14F-4D97-AF65-F5344CB8AC3E}">
        <p14:creationId xmlns:p14="http://schemas.microsoft.com/office/powerpoint/2010/main" val="570679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260951" y="1722671"/>
            <a:ext cx="4408258" cy="461665"/>
          </a:xfrm>
          <a:prstGeom prst="rect">
            <a:avLst/>
          </a:prstGeom>
          <a:noFill/>
        </p:spPr>
        <p:txBody>
          <a:bodyPr wrap="none" rtlCol="0">
            <a:spAutoFit/>
          </a:bodyPr>
          <a:lstStyle/>
          <a:p>
            <a:r>
              <a:rPr lang="en-US" sz="2400" dirty="0"/>
              <a:t>Doing it for for all class estimators</a:t>
            </a:r>
          </a:p>
        </p:txBody>
      </p:sp>
      <p:pic>
        <p:nvPicPr>
          <p:cNvPr id="5" name="Picture 4">
            <a:extLst>
              <a:ext uri="{FF2B5EF4-FFF2-40B4-BE49-F238E27FC236}">
                <a16:creationId xmlns:a16="http://schemas.microsoft.com/office/drawing/2014/main" id="{C7B1FC28-5008-024F-80F9-97E75F4F1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455" y="2338465"/>
            <a:ext cx="5037944" cy="2644921"/>
          </a:xfrm>
          <a:prstGeom prst="rect">
            <a:avLst/>
          </a:prstGeom>
        </p:spPr>
      </p:pic>
      <p:sp>
        <p:nvSpPr>
          <p:cNvPr id="11" name="TextBox 10">
            <a:extLst>
              <a:ext uri="{FF2B5EF4-FFF2-40B4-BE49-F238E27FC236}">
                <a16:creationId xmlns:a16="http://schemas.microsoft.com/office/drawing/2014/main" id="{7FBE67E7-E75E-F74B-9050-FE51D48E24C4}"/>
              </a:ext>
            </a:extLst>
          </p:cNvPr>
          <p:cNvSpPr txBox="1"/>
          <p:nvPr/>
        </p:nvSpPr>
        <p:spPr>
          <a:xfrm>
            <a:off x="6212046" y="1632730"/>
            <a:ext cx="5377947" cy="461665"/>
          </a:xfrm>
          <a:prstGeom prst="rect">
            <a:avLst/>
          </a:prstGeom>
          <a:noFill/>
        </p:spPr>
        <p:txBody>
          <a:bodyPr wrap="none" rtlCol="0">
            <a:spAutoFit/>
          </a:bodyPr>
          <a:lstStyle/>
          <a:p>
            <a:r>
              <a:rPr lang="en-US" sz="2400" dirty="0"/>
              <a:t>We have 10 class estimators, for 0, 1, …, 9</a:t>
            </a:r>
          </a:p>
        </p:txBody>
      </p:sp>
      <p:pic>
        <p:nvPicPr>
          <p:cNvPr id="3" name="Picture 2">
            <a:extLst>
              <a:ext uri="{FF2B5EF4-FFF2-40B4-BE49-F238E27FC236}">
                <a16:creationId xmlns:a16="http://schemas.microsoft.com/office/drawing/2014/main" id="{EA91C994-A721-E248-8819-746420AADA47}"/>
              </a:ext>
            </a:extLst>
          </p:cNvPr>
          <p:cNvPicPr>
            <a:picLocks noChangeAspect="1"/>
          </p:cNvPicPr>
          <p:nvPr/>
        </p:nvPicPr>
        <p:blipFill>
          <a:blip r:embed="rId3"/>
          <a:stretch>
            <a:fillRect/>
          </a:stretch>
        </p:blipFill>
        <p:spPr>
          <a:xfrm>
            <a:off x="7577981" y="2218520"/>
            <a:ext cx="2646076" cy="313609"/>
          </a:xfrm>
          <a:prstGeom prst="rect">
            <a:avLst/>
          </a:prstGeom>
        </p:spPr>
      </p:pic>
      <p:pic>
        <p:nvPicPr>
          <p:cNvPr id="6" name="Picture 5">
            <a:extLst>
              <a:ext uri="{FF2B5EF4-FFF2-40B4-BE49-F238E27FC236}">
                <a16:creationId xmlns:a16="http://schemas.microsoft.com/office/drawing/2014/main" id="{4AA8D3A4-E898-424D-AFF8-723C5D2E1A7C}"/>
              </a:ext>
            </a:extLst>
          </p:cNvPr>
          <p:cNvPicPr>
            <a:picLocks noChangeAspect="1"/>
          </p:cNvPicPr>
          <p:nvPr/>
        </p:nvPicPr>
        <p:blipFill>
          <a:blip r:embed="rId4"/>
          <a:stretch>
            <a:fillRect/>
          </a:stretch>
        </p:blipFill>
        <p:spPr>
          <a:xfrm>
            <a:off x="7577982" y="3293618"/>
            <a:ext cx="2364075" cy="315210"/>
          </a:xfrm>
          <a:prstGeom prst="rect">
            <a:avLst/>
          </a:prstGeom>
        </p:spPr>
      </p:pic>
      <p:sp>
        <p:nvSpPr>
          <p:cNvPr id="14" name="TextBox 13">
            <a:extLst>
              <a:ext uri="{FF2B5EF4-FFF2-40B4-BE49-F238E27FC236}">
                <a16:creationId xmlns:a16="http://schemas.microsoft.com/office/drawing/2014/main" id="{518DCD4B-A37B-C84E-B28D-95658B96B8F9}"/>
              </a:ext>
            </a:extLst>
          </p:cNvPr>
          <p:cNvSpPr txBox="1"/>
          <p:nvPr/>
        </p:nvSpPr>
        <p:spPr>
          <a:xfrm>
            <a:off x="6017174" y="2682041"/>
            <a:ext cx="5797677" cy="461665"/>
          </a:xfrm>
          <a:prstGeom prst="rect">
            <a:avLst/>
          </a:prstGeom>
          <a:noFill/>
        </p:spPr>
        <p:txBody>
          <a:bodyPr wrap="none" rtlCol="0">
            <a:spAutoFit/>
          </a:bodyPr>
          <a:lstStyle/>
          <a:p>
            <a:r>
              <a:rPr lang="en-US" sz="2400" dirty="0"/>
              <a:t>And for each estimator we have an equation:</a:t>
            </a:r>
          </a:p>
        </p:txBody>
      </p:sp>
      <p:pic>
        <p:nvPicPr>
          <p:cNvPr id="7" name="Picture 6">
            <a:extLst>
              <a:ext uri="{FF2B5EF4-FFF2-40B4-BE49-F238E27FC236}">
                <a16:creationId xmlns:a16="http://schemas.microsoft.com/office/drawing/2014/main" id="{68E6BDB2-51CF-154B-8314-1D0666EEA391}"/>
              </a:ext>
            </a:extLst>
          </p:cNvPr>
          <p:cNvPicPr>
            <a:picLocks noChangeAspect="1"/>
          </p:cNvPicPr>
          <p:nvPr/>
        </p:nvPicPr>
        <p:blipFill>
          <a:blip r:embed="rId5"/>
          <a:stretch>
            <a:fillRect/>
          </a:stretch>
        </p:blipFill>
        <p:spPr>
          <a:xfrm>
            <a:off x="7577981" y="3810836"/>
            <a:ext cx="2364075" cy="317859"/>
          </a:xfrm>
          <a:prstGeom prst="rect">
            <a:avLst/>
          </a:prstGeom>
        </p:spPr>
      </p:pic>
      <p:sp>
        <p:nvSpPr>
          <p:cNvPr id="10" name="TextBox 9">
            <a:extLst>
              <a:ext uri="{FF2B5EF4-FFF2-40B4-BE49-F238E27FC236}">
                <a16:creationId xmlns:a16="http://schemas.microsoft.com/office/drawing/2014/main" id="{4FB3A94D-AEEB-D54B-AF29-1B6B734E82D4}"/>
              </a:ext>
            </a:extLst>
          </p:cNvPr>
          <p:cNvSpPr txBox="1"/>
          <p:nvPr/>
        </p:nvSpPr>
        <p:spPr>
          <a:xfrm>
            <a:off x="8619019" y="4122510"/>
            <a:ext cx="348172" cy="369332"/>
          </a:xfrm>
          <a:prstGeom prst="rect">
            <a:avLst/>
          </a:prstGeom>
          <a:noFill/>
        </p:spPr>
        <p:txBody>
          <a:bodyPr wrap="none" rtlCol="0">
            <a:spAutoFit/>
          </a:bodyPr>
          <a:lstStyle/>
          <a:p>
            <a:r>
              <a:rPr lang="en-US" b="1" dirty="0"/>
              <a:t>…</a:t>
            </a:r>
          </a:p>
        </p:txBody>
      </p:sp>
      <p:pic>
        <p:nvPicPr>
          <p:cNvPr id="12" name="Picture 11">
            <a:extLst>
              <a:ext uri="{FF2B5EF4-FFF2-40B4-BE49-F238E27FC236}">
                <a16:creationId xmlns:a16="http://schemas.microsoft.com/office/drawing/2014/main" id="{D790740D-061D-0046-B04F-5FAF4EC3E8DE}"/>
              </a:ext>
            </a:extLst>
          </p:cNvPr>
          <p:cNvPicPr>
            <a:picLocks noChangeAspect="1"/>
          </p:cNvPicPr>
          <p:nvPr/>
        </p:nvPicPr>
        <p:blipFill>
          <a:blip r:embed="rId6"/>
          <a:stretch>
            <a:fillRect/>
          </a:stretch>
        </p:blipFill>
        <p:spPr>
          <a:xfrm>
            <a:off x="7577981" y="4619615"/>
            <a:ext cx="2364075" cy="315210"/>
          </a:xfrm>
          <a:prstGeom prst="rect">
            <a:avLst/>
          </a:prstGeom>
        </p:spPr>
      </p:pic>
      <p:sp>
        <p:nvSpPr>
          <p:cNvPr id="18" name="TextBox 17">
            <a:extLst>
              <a:ext uri="{FF2B5EF4-FFF2-40B4-BE49-F238E27FC236}">
                <a16:creationId xmlns:a16="http://schemas.microsoft.com/office/drawing/2014/main" id="{D2406957-667E-5D40-B124-7D99ABDAD9AA}"/>
              </a:ext>
            </a:extLst>
          </p:cNvPr>
          <p:cNvSpPr txBox="1"/>
          <p:nvPr/>
        </p:nvSpPr>
        <p:spPr>
          <a:xfrm>
            <a:off x="838200" y="5571206"/>
            <a:ext cx="2422715" cy="461665"/>
          </a:xfrm>
          <a:prstGeom prst="rect">
            <a:avLst/>
          </a:prstGeom>
          <a:noFill/>
        </p:spPr>
        <p:txBody>
          <a:bodyPr wrap="none" rtlCol="0">
            <a:spAutoFit/>
          </a:bodyPr>
          <a:lstStyle/>
          <a:p>
            <a:r>
              <a:rPr lang="en-US" sz="2400" dirty="0"/>
              <a:t>Or in matrix form:</a:t>
            </a:r>
          </a:p>
        </p:txBody>
      </p:sp>
      <p:pic>
        <p:nvPicPr>
          <p:cNvPr id="13" name="Picture 12">
            <a:extLst>
              <a:ext uri="{FF2B5EF4-FFF2-40B4-BE49-F238E27FC236}">
                <a16:creationId xmlns:a16="http://schemas.microsoft.com/office/drawing/2014/main" id="{1247851A-AA3F-AD4C-B8BD-210F7D7225A6}"/>
              </a:ext>
            </a:extLst>
          </p:cNvPr>
          <p:cNvPicPr>
            <a:picLocks noChangeAspect="1"/>
          </p:cNvPicPr>
          <p:nvPr/>
        </p:nvPicPr>
        <p:blipFill>
          <a:blip r:embed="rId7"/>
          <a:stretch>
            <a:fillRect/>
          </a:stretch>
        </p:blipFill>
        <p:spPr>
          <a:xfrm>
            <a:off x="3370723" y="5571206"/>
            <a:ext cx="2021065" cy="362266"/>
          </a:xfrm>
          <a:prstGeom prst="rect">
            <a:avLst/>
          </a:prstGeom>
        </p:spPr>
      </p:pic>
      <p:pic>
        <p:nvPicPr>
          <p:cNvPr id="15" name="Picture 14">
            <a:extLst>
              <a:ext uri="{FF2B5EF4-FFF2-40B4-BE49-F238E27FC236}">
                <a16:creationId xmlns:a16="http://schemas.microsoft.com/office/drawing/2014/main" id="{7435F30D-B93E-5C41-915F-B81ECF7C91B5}"/>
              </a:ext>
            </a:extLst>
          </p:cNvPr>
          <p:cNvPicPr>
            <a:picLocks noChangeAspect="1"/>
          </p:cNvPicPr>
          <p:nvPr/>
        </p:nvPicPr>
        <p:blipFill>
          <a:blip r:embed="rId8"/>
          <a:stretch>
            <a:fillRect/>
          </a:stretch>
        </p:blipFill>
        <p:spPr>
          <a:xfrm>
            <a:off x="6124584" y="4942972"/>
            <a:ext cx="5685214" cy="1630218"/>
          </a:xfrm>
          <a:prstGeom prst="rect">
            <a:avLst/>
          </a:prstGeom>
        </p:spPr>
      </p:pic>
      <p:sp>
        <p:nvSpPr>
          <p:cNvPr id="16" name="TextBox 15">
            <a:extLst>
              <a:ext uri="{FF2B5EF4-FFF2-40B4-BE49-F238E27FC236}">
                <a16:creationId xmlns:a16="http://schemas.microsoft.com/office/drawing/2014/main" id="{1C8C3A32-F5C7-2544-AC71-0D824855AF73}"/>
              </a:ext>
            </a:extLst>
          </p:cNvPr>
          <p:cNvSpPr txBox="1"/>
          <p:nvPr/>
        </p:nvSpPr>
        <p:spPr>
          <a:xfrm>
            <a:off x="5531201" y="5571206"/>
            <a:ext cx="453970" cy="461665"/>
          </a:xfrm>
          <a:prstGeom prst="rect">
            <a:avLst/>
          </a:prstGeom>
          <a:noFill/>
        </p:spPr>
        <p:txBody>
          <a:bodyPr wrap="none" rtlCol="0">
            <a:spAutoFit/>
          </a:bodyPr>
          <a:lstStyle/>
          <a:p>
            <a:r>
              <a:rPr lang="en-US" sz="2400" dirty="0"/>
              <a:t>or</a:t>
            </a:r>
          </a:p>
        </p:txBody>
      </p:sp>
      <p:sp>
        <p:nvSpPr>
          <p:cNvPr id="17" name="TextBox 16">
            <a:extLst>
              <a:ext uri="{FF2B5EF4-FFF2-40B4-BE49-F238E27FC236}">
                <a16:creationId xmlns:a16="http://schemas.microsoft.com/office/drawing/2014/main" id="{AA5DC393-4E1B-894A-B5BE-80DDD7D91ED5}"/>
              </a:ext>
            </a:extLst>
          </p:cNvPr>
          <p:cNvSpPr txBox="1"/>
          <p:nvPr/>
        </p:nvSpPr>
        <p:spPr>
          <a:xfrm>
            <a:off x="284813" y="6205928"/>
            <a:ext cx="5953618" cy="646331"/>
          </a:xfrm>
          <a:prstGeom prst="rect">
            <a:avLst/>
          </a:prstGeom>
          <a:noFill/>
        </p:spPr>
        <p:txBody>
          <a:bodyPr wrap="none" rtlCol="0">
            <a:spAutoFit/>
          </a:bodyPr>
          <a:lstStyle/>
          <a:p>
            <a:r>
              <a:rPr lang="en-US" dirty="0"/>
              <a:t>Linear Algebra and its Applications, Gilbert </a:t>
            </a:r>
            <a:r>
              <a:rPr lang="en-US" dirty="0" err="1"/>
              <a:t>Strang</a:t>
            </a:r>
            <a:r>
              <a:rPr lang="en-US" dirty="0"/>
              <a:t>, 4</a:t>
            </a:r>
            <a:r>
              <a:rPr lang="en-US" baseline="30000" dirty="0"/>
              <a:t>th</a:t>
            </a:r>
            <a:r>
              <a:rPr lang="en-US" dirty="0"/>
              <a:t> Edition,</a:t>
            </a:r>
          </a:p>
          <a:p>
            <a:r>
              <a:rPr lang="en-US" dirty="0"/>
              <a:t>Brooks Cole, 2005. pages 19-26</a:t>
            </a:r>
          </a:p>
        </p:txBody>
      </p:sp>
    </p:spTree>
    <p:extLst>
      <p:ext uri="{BB962C8B-B14F-4D97-AF65-F5344CB8AC3E}">
        <p14:creationId xmlns:p14="http://schemas.microsoft.com/office/powerpoint/2010/main" val="138301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0" grpId="0"/>
      <p:bldP spid="18"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5F30D-B93E-5C41-915F-B81ECF7C91B5}"/>
              </a:ext>
            </a:extLst>
          </p:cNvPr>
          <p:cNvPicPr>
            <a:picLocks noChangeAspect="1"/>
          </p:cNvPicPr>
          <p:nvPr/>
        </p:nvPicPr>
        <p:blipFill>
          <a:blip r:embed="rId2"/>
          <a:stretch>
            <a:fillRect/>
          </a:stretch>
        </p:blipFill>
        <p:spPr>
          <a:xfrm>
            <a:off x="5930075" y="4304712"/>
            <a:ext cx="5685214" cy="1630218"/>
          </a:xfrm>
          <a:prstGeom prst="rect">
            <a:avLst/>
          </a:prstGeom>
        </p:spPr>
      </p:pic>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548155" y="1476155"/>
            <a:ext cx="2822568" cy="461665"/>
          </a:xfrm>
          <a:prstGeom prst="rect">
            <a:avLst/>
          </a:prstGeom>
          <a:noFill/>
        </p:spPr>
        <p:txBody>
          <a:bodyPr wrap="none" rtlCol="0">
            <a:spAutoFit/>
          </a:bodyPr>
          <a:lstStyle/>
          <a:p>
            <a:r>
              <a:rPr lang="en-US" sz="2400" dirty="0"/>
              <a:t>Intuitive explanation</a:t>
            </a:r>
          </a:p>
        </p:txBody>
      </p:sp>
      <p:pic>
        <p:nvPicPr>
          <p:cNvPr id="5" name="Picture 4">
            <a:extLst>
              <a:ext uri="{FF2B5EF4-FFF2-40B4-BE49-F238E27FC236}">
                <a16:creationId xmlns:a16="http://schemas.microsoft.com/office/drawing/2014/main" id="{C7B1FC28-5008-024F-80F9-97E75F4F1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3" y="2218520"/>
            <a:ext cx="5037944" cy="2644921"/>
          </a:xfrm>
          <a:prstGeom prst="rect">
            <a:avLst/>
          </a:prstGeom>
        </p:spPr>
      </p:pic>
      <p:pic>
        <p:nvPicPr>
          <p:cNvPr id="6" name="Picture 5">
            <a:extLst>
              <a:ext uri="{FF2B5EF4-FFF2-40B4-BE49-F238E27FC236}">
                <a16:creationId xmlns:a16="http://schemas.microsoft.com/office/drawing/2014/main" id="{4AA8D3A4-E898-424D-AFF8-723C5D2E1A7C}"/>
              </a:ext>
            </a:extLst>
          </p:cNvPr>
          <p:cNvPicPr>
            <a:picLocks noChangeAspect="1"/>
          </p:cNvPicPr>
          <p:nvPr/>
        </p:nvPicPr>
        <p:blipFill>
          <a:blip r:embed="rId4"/>
          <a:stretch>
            <a:fillRect/>
          </a:stretch>
        </p:blipFill>
        <p:spPr>
          <a:xfrm>
            <a:off x="7577977" y="2471695"/>
            <a:ext cx="2364075" cy="315210"/>
          </a:xfrm>
          <a:prstGeom prst="rect">
            <a:avLst/>
          </a:prstGeom>
        </p:spPr>
      </p:pic>
      <p:sp>
        <p:nvSpPr>
          <p:cNvPr id="14" name="TextBox 13">
            <a:extLst>
              <a:ext uri="{FF2B5EF4-FFF2-40B4-BE49-F238E27FC236}">
                <a16:creationId xmlns:a16="http://schemas.microsoft.com/office/drawing/2014/main" id="{518DCD4B-A37B-C84E-B28D-95658B96B8F9}"/>
              </a:ext>
            </a:extLst>
          </p:cNvPr>
          <p:cNvSpPr txBox="1"/>
          <p:nvPr/>
        </p:nvSpPr>
        <p:spPr>
          <a:xfrm>
            <a:off x="5930075" y="3104383"/>
            <a:ext cx="5659883" cy="1200329"/>
          </a:xfrm>
          <a:prstGeom prst="rect">
            <a:avLst/>
          </a:prstGeom>
          <a:noFill/>
        </p:spPr>
        <p:txBody>
          <a:bodyPr wrap="none" rtlCol="0">
            <a:spAutoFit/>
          </a:bodyPr>
          <a:lstStyle/>
          <a:p>
            <a:pPr algn="ctr"/>
            <a:r>
              <a:rPr lang="en-US" sz="2400" dirty="0"/>
              <a:t>Each estimator shows how well each weight</a:t>
            </a:r>
          </a:p>
          <a:p>
            <a:pPr algn="ctr"/>
            <a:r>
              <a:rPr lang="en-US" sz="2400" dirty="0"/>
              <a:t>vector is aligned with the pixel vector of </a:t>
            </a:r>
          </a:p>
          <a:p>
            <a:pPr algn="ctr"/>
            <a:r>
              <a:rPr lang="en-US" sz="2400" dirty="0"/>
              <a:t>the digit it computes.</a:t>
            </a:r>
          </a:p>
        </p:txBody>
      </p:sp>
      <p:sp>
        <p:nvSpPr>
          <p:cNvPr id="19" name="TextBox 18">
            <a:extLst>
              <a:ext uri="{FF2B5EF4-FFF2-40B4-BE49-F238E27FC236}">
                <a16:creationId xmlns:a16="http://schemas.microsoft.com/office/drawing/2014/main" id="{BB8F46F5-7740-7642-991B-ECE59F9FCC92}"/>
              </a:ext>
            </a:extLst>
          </p:cNvPr>
          <p:cNvSpPr txBox="1"/>
          <p:nvPr/>
        </p:nvSpPr>
        <p:spPr>
          <a:xfrm>
            <a:off x="5608576" y="1569722"/>
            <a:ext cx="6302879" cy="461665"/>
          </a:xfrm>
          <a:prstGeom prst="rect">
            <a:avLst/>
          </a:prstGeom>
          <a:noFill/>
        </p:spPr>
        <p:txBody>
          <a:bodyPr wrap="none" rtlCol="0">
            <a:spAutoFit/>
          </a:bodyPr>
          <a:lstStyle/>
          <a:p>
            <a:r>
              <a:rPr lang="en-US" sz="2400" dirty="0"/>
              <a:t>Each weight vector corresponds to one estimator</a:t>
            </a:r>
          </a:p>
        </p:txBody>
      </p:sp>
      <p:sp>
        <p:nvSpPr>
          <p:cNvPr id="9" name="Rounded Rectangle 8">
            <a:extLst>
              <a:ext uri="{FF2B5EF4-FFF2-40B4-BE49-F238E27FC236}">
                <a16:creationId xmlns:a16="http://schemas.microsoft.com/office/drawing/2014/main" id="{C0ED5425-DFAA-DD44-9DAA-7DB1D98E4E9B}"/>
              </a:ext>
            </a:extLst>
          </p:cNvPr>
          <p:cNvSpPr/>
          <p:nvPr/>
        </p:nvSpPr>
        <p:spPr>
          <a:xfrm>
            <a:off x="9882213" y="4454613"/>
            <a:ext cx="580922" cy="13166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1B3294D0-1191-654C-9ABF-919476D1C029}"/>
              </a:ext>
            </a:extLst>
          </p:cNvPr>
          <p:cNvSpPr/>
          <p:nvPr/>
        </p:nvSpPr>
        <p:spPr>
          <a:xfrm>
            <a:off x="6041036" y="4348507"/>
            <a:ext cx="445689" cy="514933"/>
          </a:xfrm>
          <a:prstGeom prst="roundRect">
            <a:avLst>
              <a:gd name="adj" fmla="val 0"/>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E2D5FA4A-2CAE-C043-8D90-CCD83CBF4511}"/>
              </a:ext>
            </a:extLst>
          </p:cNvPr>
          <p:cNvSpPr/>
          <p:nvPr/>
        </p:nvSpPr>
        <p:spPr>
          <a:xfrm>
            <a:off x="7094043" y="4348507"/>
            <a:ext cx="2514652" cy="51493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EB0369F-93CA-C549-B459-03AC92F18754}"/>
              </a:ext>
            </a:extLst>
          </p:cNvPr>
          <p:cNvSpPr/>
          <p:nvPr/>
        </p:nvSpPr>
        <p:spPr>
          <a:xfrm>
            <a:off x="7094043" y="4887411"/>
            <a:ext cx="2514652" cy="1047519"/>
          </a:xfrm>
          <a:prstGeom prst="roundRect">
            <a:avLst/>
          </a:prstGeom>
          <a:solidFill>
            <a:schemeClr val="bg1">
              <a:lumMod val="65000"/>
              <a:alpha val="50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2833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9" grpId="0" animBg="1"/>
      <p:bldP spid="20" grpId="0" animBg="1"/>
      <p:bldP spid="22" grpId="0" animBg="1"/>
      <p:bldP spid="2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5F30D-B93E-5C41-915F-B81ECF7C91B5}"/>
              </a:ext>
            </a:extLst>
          </p:cNvPr>
          <p:cNvPicPr>
            <a:picLocks noChangeAspect="1"/>
          </p:cNvPicPr>
          <p:nvPr/>
        </p:nvPicPr>
        <p:blipFill>
          <a:blip r:embed="rId2"/>
          <a:stretch>
            <a:fillRect/>
          </a:stretch>
        </p:blipFill>
        <p:spPr>
          <a:xfrm>
            <a:off x="5930075" y="4304712"/>
            <a:ext cx="5685214" cy="1630218"/>
          </a:xfrm>
          <a:prstGeom prst="rect">
            <a:avLst/>
          </a:prstGeom>
        </p:spPr>
      </p:pic>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548155" y="1476155"/>
            <a:ext cx="2822568" cy="461665"/>
          </a:xfrm>
          <a:prstGeom prst="rect">
            <a:avLst/>
          </a:prstGeom>
          <a:noFill/>
        </p:spPr>
        <p:txBody>
          <a:bodyPr wrap="none" rtlCol="0">
            <a:spAutoFit/>
          </a:bodyPr>
          <a:lstStyle/>
          <a:p>
            <a:r>
              <a:rPr lang="en-US" sz="2400" dirty="0"/>
              <a:t>Intuitive explanation</a:t>
            </a:r>
          </a:p>
        </p:txBody>
      </p:sp>
      <p:pic>
        <p:nvPicPr>
          <p:cNvPr id="5" name="Picture 4">
            <a:extLst>
              <a:ext uri="{FF2B5EF4-FFF2-40B4-BE49-F238E27FC236}">
                <a16:creationId xmlns:a16="http://schemas.microsoft.com/office/drawing/2014/main" id="{C7B1FC28-5008-024F-80F9-97E75F4F1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3" y="2218520"/>
            <a:ext cx="5037944" cy="2644921"/>
          </a:xfrm>
          <a:prstGeom prst="rect">
            <a:avLst/>
          </a:prstGeom>
        </p:spPr>
      </p:pic>
      <p:pic>
        <p:nvPicPr>
          <p:cNvPr id="6" name="Picture 5">
            <a:extLst>
              <a:ext uri="{FF2B5EF4-FFF2-40B4-BE49-F238E27FC236}">
                <a16:creationId xmlns:a16="http://schemas.microsoft.com/office/drawing/2014/main" id="{4AA8D3A4-E898-424D-AFF8-723C5D2E1A7C}"/>
              </a:ext>
            </a:extLst>
          </p:cNvPr>
          <p:cNvPicPr>
            <a:picLocks noChangeAspect="1"/>
          </p:cNvPicPr>
          <p:nvPr/>
        </p:nvPicPr>
        <p:blipFill>
          <a:blip r:embed="rId4"/>
          <a:stretch>
            <a:fillRect/>
          </a:stretch>
        </p:blipFill>
        <p:spPr>
          <a:xfrm>
            <a:off x="7577977" y="2471695"/>
            <a:ext cx="2364075" cy="315210"/>
          </a:xfrm>
          <a:prstGeom prst="rect">
            <a:avLst/>
          </a:prstGeom>
        </p:spPr>
      </p:pic>
      <p:sp>
        <p:nvSpPr>
          <p:cNvPr id="14" name="TextBox 13">
            <a:extLst>
              <a:ext uri="{FF2B5EF4-FFF2-40B4-BE49-F238E27FC236}">
                <a16:creationId xmlns:a16="http://schemas.microsoft.com/office/drawing/2014/main" id="{518DCD4B-A37B-C84E-B28D-95658B96B8F9}"/>
              </a:ext>
            </a:extLst>
          </p:cNvPr>
          <p:cNvSpPr txBox="1"/>
          <p:nvPr/>
        </p:nvSpPr>
        <p:spPr>
          <a:xfrm>
            <a:off x="5930075" y="3104383"/>
            <a:ext cx="5659883" cy="1200329"/>
          </a:xfrm>
          <a:prstGeom prst="rect">
            <a:avLst/>
          </a:prstGeom>
          <a:noFill/>
        </p:spPr>
        <p:txBody>
          <a:bodyPr wrap="none" rtlCol="0">
            <a:spAutoFit/>
          </a:bodyPr>
          <a:lstStyle/>
          <a:p>
            <a:pPr algn="ctr"/>
            <a:r>
              <a:rPr lang="en-US" sz="2400" dirty="0"/>
              <a:t>Each estimator shows how well each weight</a:t>
            </a:r>
          </a:p>
          <a:p>
            <a:pPr algn="ctr"/>
            <a:r>
              <a:rPr lang="en-US" sz="2400" dirty="0"/>
              <a:t>vector is aligned with the pixel vector of </a:t>
            </a:r>
          </a:p>
          <a:p>
            <a:pPr algn="ctr"/>
            <a:r>
              <a:rPr lang="en-US" sz="2400" dirty="0"/>
              <a:t>the digit it computes.</a:t>
            </a:r>
          </a:p>
        </p:txBody>
      </p:sp>
      <p:sp>
        <p:nvSpPr>
          <p:cNvPr id="19" name="TextBox 18">
            <a:extLst>
              <a:ext uri="{FF2B5EF4-FFF2-40B4-BE49-F238E27FC236}">
                <a16:creationId xmlns:a16="http://schemas.microsoft.com/office/drawing/2014/main" id="{BB8F46F5-7740-7642-991B-ECE59F9FCC92}"/>
              </a:ext>
            </a:extLst>
          </p:cNvPr>
          <p:cNvSpPr txBox="1"/>
          <p:nvPr/>
        </p:nvSpPr>
        <p:spPr>
          <a:xfrm>
            <a:off x="5608576" y="1569722"/>
            <a:ext cx="6302879" cy="461665"/>
          </a:xfrm>
          <a:prstGeom prst="rect">
            <a:avLst/>
          </a:prstGeom>
          <a:noFill/>
        </p:spPr>
        <p:txBody>
          <a:bodyPr wrap="none" rtlCol="0">
            <a:spAutoFit/>
          </a:bodyPr>
          <a:lstStyle/>
          <a:p>
            <a:r>
              <a:rPr lang="en-US" sz="2400" dirty="0"/>
              <a:t>Each weight vector corresponds to one estimator</a:t>
            </a:r>
          </a:p>
        </p:txBody>
      </p:sp>
      <p:sp>
        <p:nvSpPr>
          <p:cNvPr id="9" name="Rounded Rectangle 8">
            <a:extLst>
              <a:ext uri="{FF2B5EF4-FFF2-40B4-BE49-F238E27FC236}">
                <a16:creationId xmlns:a16="http://schemas.microsoft.com/office/drawing/2014/main" id="{C0ED5425-DFAA-DD44-9DAA-7DB1D98E4E9B}"/>
              </a:ext>
            </a:extLst>
          </p:cNvPr>
          <p:cNvSpPr/>
          <p:nvPr/>
        </p:nvSpPr>
        <p:spPr>
          <a:xfrm>
            <a:off x="9882213" y="4454613"/>
            <a:ext cx="580922" cy="13166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1B3294D0-1191-654C-9ABF-919476D1C029}"/>
              </a:ext>
            </a:extLst>
          </p:cNvPr>
          <p:cNvSpPr/>
          <p:nvPr/>
        </p:nvSpPr>
        <p:spPr>
          <a:xfrm>
            <a:off x="6016973" y="4685389"/>
            <a:ext cx="445689" cy="514933"/>
          </a:xfrm>
          <a:prstGeom prst="roundRect">
            <a:avLst>
              <a:gd name="adj" fmla="val 0"/>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E2D5FA4A-2CAE-C043-8D90-CCD83CBF4511}"/>
              </a:ext>
            </a:extLst>
          </p:cNvPr>
          <p:cNvSpPr/>
          <p:nvPr/>
        </p:nvSpPr>
        <p:spPr>
          <a:xfrm>
            <a:off x="7063902" y="4802763"/>
            <a:ext cx="2514652" cy="51493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ounded Rectangle 23">
            <a:extLst>
              <a:ext uri="{FF2B5EF4-FFF2-40B4-BE49-F238E27FC236}">
                <a16:creationId xmlns:a16="http://schemas.microsoft.com/office/drawing/2014/main" id="{6EB0369F-93CA-C549-B459-03AC92F18754}"/>
              </a:ext>
            </a:extLst>
          </p:cNvPr>
          <p:cNvSpPr/>
          <p:nvPr/>
        </p:nvSpPr>
        <p:spPr>
          <a:xfrm>
            <a:off x="7094043" y="5377708"/>
            <a:ext cx="2514652" cy="557222"/>
          </a:xfrm>
          <a:prstGeom prst="roundRect">
            <a:avLst/>
          </a:prstGeom>
          <a:solidFill>
            <a:schemeClr val="bg1">
              <a:lumMod val="65000"/>
              <a:alpha val="50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15">
            <a:extLst>
              <a:ext uri="{FF2B5EF4-FFF2-40B4-BE49-F238E27FC236}">
                <a16:creationId xmlns:a16="http://schemas.microsoft.com/office/drawing/2014/main" id="{5B9DF0B8-B70E-584E-B839-008AAC0A27CF}"/>
              </a:ext>
            </a:extLst>
          </p:cNvPr>
          <p:cNvSpPr/>
          <p:nvPr/>
        </p:nvSpPr>
        <p:spPr>
          <a:xfrm>
            <a:off x="7094043" y="4246739"/>
            <a:ext cx="2514652" cy="496012"/>
          </a:xfrm>
          <a:prstGeom prst="roundRect">
            <a:avLst/>
          </a:prstGeom>
          <a:solidFill>
            <a:schemeClr val="bg1">
              <a:lumMod val="65000"/>
              <a:alpha val="50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315846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435F30D-B93E-5C41-915F-B81ECF7C91B5}"/>
              </a:ext>
            </a:extLst>
          </p:cNvPr>
          <p:cNvPicPr>
            <a:picLocks noChangeAspect="1"/>
          </p:cNvPicPr>
          <p:nvPr/>
        </p:nvPicPr>
        <p:blipFill>
          <a:blip r:embed="rId2"/>
          <a:stretch>
            <a:fillRect/>
          </a:stretch>
        </p:blipFill>
        <p:spPr>
          <a:xfrm>
            <a:off x="5930075" y="4304712"/>
            <a:ext cx="5685214" cy="1630218"/>
          </a:xfrm>
          <a:prstGeom prst="rect">
            <a:avLst/>
          </a:prstGeom>
        </p:spPr>
      </p:pic>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548155" y="1476155"/>
            <a:ext cx="2822568" cy="461665"/>
          </a:xfrm>
          <a:prstGeom prst="rect">
            <a:avLst/>
          </a:prstGeom>
          <a:noFill/>
        </p:spPr>
        <p:txBody>
          <a:bodyPr wrap="none" rtlCol="0">
            <a:spAutoFit/>
          </a:bodyPr>
          <a:lstStyle/>
          <a:p>
            <a:r>
              <a:rPr lang="en-US" sz="2400" dirty="0"/>
              <a:t>Intuitive explanation</a:t>
            </a:r>
          </a:p>
        </p:txBody>
      </p:sp>
      <p:pic>
        <p:nvPicPr>
          <p:cNvPr id="5" name="Picture 4">
            <a:extLst>
              <a:ext uri="{FF2B5EF4-FFF2-40B4-BE49-F238E27FC236}">
                <a16:creationId xmlns:a16="http://schemas.microsoft.com/office/drawing/2014/main" id="{C7B1FC28-5008-024F-80F9-97E75F4F1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813" y="2218520"/>
            <a:ext cx="5037944" cy="2644921"/>
          </a:xfrm>
          <a:prstGeom prst="rect">
            <a:avLst/>
          </a:prstGeom>
        </p:spPr>
      </p:pic>
      <p:pic>
        <p:nvPicPr>
          <p:cNvPr id="6" name="Picture 5">
            <a:extLst>
              <a:ext uri="{FF2B5EF4-FFF2-40B4-BE49-F238E27FC236}">
                <a16:creationId xmlns:a16="http://schemas.microsoft.com/office/drawing/2014/main" id="{4AA8D3A4-E898-424D-AFF8-723C5D2E1A7C}"/>
              </a:ext>
            </a:extLst>
          </p:cNvPr>
          <p:cNvPicPr>
            <a:picLocks noChangeAspect="1"/>
          </p:cNvPicPr>
          <p:nvPr/>
        </p:nvPicPr>
        <p:blipFill>
          <a:blip r:embed="rId4"/>
          <a:stretch>
            <a:fillRect/>
          </a:stretch>
        </p:blipFill>
        <p:spPr>
          <a:xfrm>
            <a:off x="7577977" y="2471695"/>
            <a:ext cx="2364075" cy="315210"/>
          </a:xfrm>
          <a:prstGeom prst="rect">
            <a:avLst/>
          </a:prstGeom>
        </p:spPr>
      </p:pic>
      <p:sp>
        <p:nvSpPr>
          <p:cNvPr id="14" name="TextBox 13">
            <a:extLst>
              <a:ext uri="{FF2B5EF4-FFF2-40B4-BE49-F238E27FC236}">
                <a16:creationId xmlns:a16="http://schemas.microsoft.com/office/drawing/2014/main" id="{518DCD4B-A37B-C84E-B28D-95658B96B8F9}"/>
              </a:ext>
            </a:extLst>
          </p:cNvPr>
          <p:cNvSpPr txBox="1"/>
          <p:nvPr/>
        </p:nvSpPr>
        <p:spPr>
          <a:xfrm>
            <a:off x="5930075" y="3104383"/>
            <a:ext cx="5659883" cy="1200329"/>
          </a:xfrm>
          <a:prstGeom prst="rect">
            <a:avLst/>
          </a:prstGeom>
          <a:noFill/>
        </p:spPr>
        <p:txBody>
          <a:bodyPr wrap="none" rtlCol="0">
            <a:spAutoFit/>
          </a:bodyPr>
          <a:lstStyle/>
          <a:p>
            <a:pPr algn="ctr"/>
            <a:r>
              <a:rPr lang="en-US" sz="2400" dirty="0"/>
              <a:t>Each estimator shows how well each weight</a:t>
            </a:r>
          </a:p>
          <a:p>
            <a:pPr algn="ctr"/>
            <a:r>
              <a:rPr lang="en-US" sz="2400" dirty="0"/>
              <a:t>vector is aligned with the pixel vector of </a:t>
            </a:r>
          </a:p>
          <a:p>
            <a:pPr algn="ctr"/>
            <a:r>
              <a:rPr lang="en-US" sz="2400" dirty="0"/>
              <a:t>the digit it computes.</a:t>
            </a:r>
          </a:p>
        </p:txBody>
      </p:sp>
      <p:sp>
        <p:nvSpPr>
          <p:cNvPr id="19" name="TextBox 18">
            <a:extLst>
              <a:ext uri="{FF2B5EF4-FFF2-40B4-BE49-F238E27FC236}">
                <a16:creationId xmlns:a16="http://schemas.microsoft.com/office/drawing/2014/main" id="{BB8F46F5-7740-7642-991B-ECE59F9FCC92}"/>
              </a:ext>
            </a:extLst>
          </p:cNvPr>
          <p:cNvSpPr txBox="1"/>
          <p:nvPr/>
        </p:nvSpPr>
        <p:spPr>
          <a:xfrm>
            <a:off x="5608576" y="1569722"/>
            <a:ext cx="6302879" cy="461665"/>
          </a:xfrm>
          <a:prstGeom prst="rect">
            <a:avLst/>
          </a:prstGeom>
          <a:noFill/>
        </p:spPr>
        <p:txBody>
          <a:bodyPr wrap="none" rtlCol="0">
            <a:spAutoFit/>
          </a:bodyPr>
          <a:lstStyle/>
          <a:p>
            <a:r>
              <a:rPr lang="en-US" sz="2400" dirty="0"/>
              <a:t>Each weight vector corresponds to one estimator</a:t>
            </a:r>
          </a:p>
        </p:txBody>
      </p:sp>
      <p:sp>
        <p:nvSpPr>
          <p:cNvPr id="9" name="Rounded Rectangle 8">
            <a:extLst>
              <a:ext uri="{FF2B5EF4-FFF2-40B4-BE49-F238E27FC236}">
                <a16:creationId xmlns:a16="http://schemas.microsoft.com/office/drawing/2014/main" id="{C0ED5425-DFAA-DD44-9DAA-7DB1D98E4E9B}"/>
              </a:ext>
            </a:extLst>
          </p:cNvPr>
          <p:cNvSpPr/>
          <p:nvPr/>
        </p:nvSpPr>
        <p:spPr>
          <a:xfrm>
            <a:off x="9882213" y="4454613"/>
            <a:ext cx="580922" cy="1316600"/>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ounded Rectangle 19">
            <a:extLst>
              <a:ext uri="{FF2B5EF4-FFF2-40B4-BE49-F238E27FC236}">
                <a16:creationId xmlns:a16="http://schemas.microsoft.com/office/drawing/2014/main" id="{1B3294D0-1191-654C-9ABF-919476D1C029}"/>
              </a:ext>
            </a:extLst>
          </p:cNvPr>
          <p:cNvSpPr/>
          <p:nvPr/>
        </p:nvSpPr>
        <p:spPr>
          <a:xfrm>
            <a:off x="6041036" y="5455412"/>
            <a:ext cx="445689" cy="514933"/>
          </a:xfrm>
          <a:prstGeom prst="roundRect">
            <a:avLst>
              <a:gd name="adj" fmla="val 0"/>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ounded Rectangle 21">
            <a:extLst>
              <a:ext uri="{FF2B5EF4-FFF2-40B4-BE49-F238E27FC236}">
                <a16:creationId xmlns:a16="http://schemas.microsoft.com/office/drawing/2014/main" id="{E2D5FA4A-2CAE-C043-8D90-CCD83CBF4511}"/>
              </a:ext>
            </a:extLst>
          </p:cNvPr>
          <p:cNvSpPr/>
          <p:nvPr/>
        </p:nvSpPr>
        <p:spPr>
          <a:xfrm>
            <a:off x="7109261" y="5587562"/>
            <a:ext cx="2514652" cy="514933"/>
          </a:xfrm>
          <a:prstGeom prst="round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A21289C-9763-A14F-9A38-6010AEF0A196}"/>
              </a:ext>
            </a:extLst>
          </p:cNvPr>
          <p:cNvSpPr txBox="1"/>
          <p:nvPr/>
        </p:nvSpPr>
        <p:spPr>
          <a:xfrm>
            <a:off x="181521" y="4919008"/>
            <a:ext cx="6154762" cy="1938992"/>
          </a:xfrm>
          <a:prstGeom prst="rect">
            <a:avLst/>
          </a:prstGeom>
          <a:noFill/>
        </p:spPr>
        <p:txBody>
          <a:bodyPr wrap="none" rtlCol="0">
            <a:spAutoFit/>
          </a:bodyPr>
          <a:lstStyle/>
          <a:p>
            <a:pPr algn="ctr"/>
            <a:r>
              <a:rPr lang="en-US" sz="2400" dirty="0"/>
              <a:t>Actually, in this case the weight vector</a:t>
            </a:r>
          </a:p>
          <a:p>
            <a:pPr algn="ctr"/>
            <a:r>
              <a:rPr lang="en-US" sz="2400" dirty="0"/>
              <a:t>that corresponds to each estimator is a</a:t>
            </a:r>
          </a:p>
          <a:p>
            <a:pPr algn="ctr"/>
            <a:r>
              <a:rPr lang="en-US" sz="2400" dirty="0"/>
              <a:t>784-dimensional array or a 28x28 image.</a:t>
            </a:r>
          </a:p>
          <a:p>
            <a:pPr algn="ctr"/>
            <a:r>
              <a:rPr lang="en-US" sz="2400" dirty="0"/>
              <a:t>How should the weight image of each estimator</a:t>
            </a:r>
          </a:p>
          <a:p>
            <a:pPr algn="ctr"/>
            <a:r>
              <a:rPr lang="en-US" sz="2400" dirty="0"/>
              <a:t>look like?</a:t>
            </a:r>
          </a:p>
        </p:txBody>
      </p:sp>
      <p:sp>
        <p:nvSpPr>
          <p:cNvPr id="24" name="Rounded Rectangle 23">
            <a:extLst>
              <a:ext uri="{FF2B5EF4-FFF2-40B4-BE49-F238E27FC236}">
                <a16:creationId xmlns:a16="http://schemas.microsoft.com/office/drawing/2014/main" id="{6EB0369F-93CA-C549-B459-03AC92F18754}"/>
              </a:ext>
            </a:extLst>
          </p:cNvPr>
          <p:cNvSpPr/>
          <p:nvPr/>
        </p:nvSpPr>
        <p:spPr>
          <a:xfrm>
            <a:off x="7109261" y="4339681"/>
            <a:ext cx="2514652" cy="1212466"/>
          </a:xfrm>
          <a:prstGeom prst="roundRect">
            <a:avLst/>
          </a:prstGeom>
          <a:solidFill>
            <a:schemeClr val="bg1">
              <a:lumMod val="65000"/>
              <a:alpha val="50000"/>
            </a:schemeClr>
          </a:solidFill>
          <a:ln w="508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4223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0C629-DF9A-E74D-A193-A8E8FCAFFB7F}"/>
              </a:ext>
            </a:extLst>
          </p:cNvPr>
          <p:cNvSpPr>
            <a:spLocks noGrp="1"/>
          </p:cNvSpPr>
          <p:nvPr>
            <p:ph type="title"/>
          </p:nvPr>
        </p:nvSpPr>
        <p:spPr/>
        <p:txBody>
          <a:bodyPr/>
          <a:lstStyle/>
          <a:p>
            <a:r>
              <a:rPr lang="en-US" dirty="0"/>
              <a:t>Supervised learning: classification</a:t>
            </a:r>
          </a:p>
        </p:txBody>
      </p:sp>
      <p:sp>
        <p:nvSpPr>
          <p:cNvPr id="4" name="TextBox 3">
            <a:extLst>
              <a:ext uri="{FF2B5EF4-FFF2-40B4-BE49-F238E27FC236}">
                <a16:creationId xmlns:a16="http://schemas.microsoft.com/office/drawing/2014/main" id="{9AE93628-E7DA-B34A-81F1-2E104FDCBFA4}"/>
              </a:ext>
            </a:extLst>
          </p:cNvPr>
          <p:cNvSpPr txBox="1"/>
          <p:nvPr/>
        </p:nvSpPr>
        <p:spPr>
          <a:xfrm>
            <a:off x="1838079" y="1459855"/>
            <a:ext cx="8112670" cy="461665"/>
          </a:xfrm>
          <a:prstGeom prst="rect">
            <a:avLst/>
          </a:prstGeom>
          <a:noFill/>
        </p:spPr>
        <p:txBody>
          <a:bodyPr wrap="none" rtlCol="0">
            <a:spAutoFit/>
          </a:bodyPr>
          <a:lstStyle/>
          <a:p>
            <a:r>
              <a:rPr lang="en-US" sz="2400" dirty="0"/>
              <a:t>Weight vectors for each estimator represented as 28x28 images.</a:t>
            </a:r>
          </a:p>
        </p:txBody>
      </p:sp>
      <p:pic>
        <p:nvPicPr>
          <p:cNvPr id="7" name="Picture 6">
            <a:extLst>
              <a:ext uri="{FF2B5EF4-FFF2-40B4-BE49-F238E27FC236}">
                <a16:creationId xmlns:a16="http://schemas.microsoft.com/office/drawing/2014/main" id="{60B7A51E-91D9-FD49-A0EC-BCBAB12AB1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3948" y="2119044"/>
            <a:ext cx="8580932" cy="4403799"/>
          </a:xfrm>
          <a:prstGeom prst="rect">
            <a:avLst/>
          </a:prstGeom>
        </p:spPr>
      </p:pic>
    </p:spTree>
    <p:extLst>
      <p:ext uri="{BB962C8B-B14F-4D97-AF65-F5344CB8AC3E}">
        <p14:creationId xmlns:p14="http://schemas.microsoft.com/office/powerpoint/2010/main" val="1490076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D365-BA75-E549-BAA9-7BDC7C3E061D}"/>
              </a:ext>
            </a:extLst>
          </p:cNvPr>
          <p:cNvSpPr>
            <a:spLocks noGrp="1"/>
          </p:cNvSpPr>
          <p:nvPr>
            <p:ph type="ctrTitle"/>
          </p:nvPr>
        </p:nvSpPr>
        <p:spPr/>
        <p:txBody>
          <a:bodyPr/>
          <a:lstStyle/>
          <a:p>
            <a:r>
              <a:rPr lang="en-US" dirty="0"/>
              <a:t>Symbolic Music Processing</a:t>
            </a:r>
          </a:p>
        </p:txBody>
      </p:sp>
      <p:sp>
        <p:nvSpPr>
          <p:cNvPr id="3" name="Subtitle 2">
            <a:extLst>
              <a:ext uri="{FF2B5EF4-FFF2-40B4-BE49-F238E27FC236}">
                <a16:creationId xmlns:a16="http://schemas.microsoft.com/office/drawing/2014/main" id="{D29CE0FF-7CF4-5147-872A-0E11410BD361}"/>
              </a:ext>
            </a:extLst>
          </p:cNvPr>
          <p:cNvSpPr>
            <a:spLocks noGrp="1"/>
          </p:cNvSpPr>
          <p:nvPr>
            <p:ph type="subTitle" idx="1"/>
          </p:nvPr>
        </p:nvSpPr>
        <p:spPr/>
        <p:txBody>
          <a:bodyPr/>
          <a:lstStyle/>
          <a:p>
            <a:r>
              <a:rPr lang="en-US" dirty="0"/>
              <a:t>What can data tell us about qualities of music?</a:t>
            </a:r>
          </a:p>
        </p:txBody>
      </p:sp>
      <p:sp>
        <p:nvSpPr>
          <p:cNvPr id="4" name="TextBox 3">
            <a:extLst>
              <a:ext uri="{FF2B5EF4-FFF2-40B4-BE49-F238E27FC236}">
                <a16:creationId xmlns:a16="http://schemas.microsoft.com/office/drawing/2014/main" id="{4966A45C-46DE-6C4D-88BF-1C3C82989A0A}"/>
              </a:ext>
            </a:extLst>
          </p:cNvPr>
          <p:cNvSpPr txBox="1"/>
          <p:nvPr/>
        </p:nvSpPr>
        <p:spPr>
          <a:xfrm>
            <a:off x="0" y="0"/>
            <a:ext cx="985719" cy="384721"/>
          </a:xfrm>
          <a:prstGeom prst="rect">
            <a:avLst/>
          </a:prstGeom>
          <a:noFill/>
        </p:spPr>
        <p:txBody>
          <a:bodyPr wrap="none" rtlCol="0">
            <a:spAutoFit/>
          </a:bodyPr>
          <a:lstStyle/>
          <a:p>
            <a:r>
              <a:rPr lang="en-US" sz="1900" dirty="0"/>
              <a:t>Part 1/3</a:t>
            </a:r>
          </a:p>
        </p:txBody>
      </p:sp>
    </p:spTree>
    <p:extLst>
      <p:ext uri="{BB962C8B-B14F-4D97-AF65-F5344CB8AC3E}">
        <p14:creationId xmlns:p14="http://schemas.microsoft.com/office/powerpoint/2010/main" val="1555722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9784-C528-FF4F-83AC-89D32FEF6AA0}"/>
              </a:ext>
            </a:extLst>
          </p:cNvPr>
          <p:cNvSpPr>
            <a:spLocks noGrp="1"/>
          </p:cNvSpPr>
          <p:nvPr>
            <p:ph type="title"/>
          </p:nvPr>
        </p:nvSpPr>
        <p:spPr/>
        <p:txBody>
          <a:bodyPr/>
          <a:lstStyle/>
          <a:p>
            <a:r>
              <a:rPr lang="en-US" dirty="0"/>
              <a:t>Black box when going deeper…</a:t>
            </a:r>
          </a:p>
        </p:txBody>
      </p:sp>
      <p:pic>
        <p:nvPicPr>
          <p:cNvPr id="4" name="Picture 3">
            <a:extLst>
              <a:ext uri="{FF2B5EF4-FFF2-40B4-BE49-F238E27FC236}">
                <a16:creationId xmlns:a16="http://schemas.microsoft.com/office/drawing/2014/main" id="{303072F9-18D7-0640-A4C1-97DA102A95C0}"/>
              </a:ext>
            </a:extLst>
          </p:cNvPr>
          <p:cNvPicPr>
            <a:picLocks noChangeAspect="1"/>
          </p:cNvPicPr>
          <p:nvPr/>
        </p:nvPicPr>
        <p:blipFill>
          <a:blip r:embed="rId2"/>
          <a:stretch>
            <a:fillRect/>
          </a:stretch>
        </p:blipFill>
        <p:spPr>
          <a:xfrm>
            <a:off x="1280884" y="1690688"/>
            <a:ext cx="8224849" cy="4083050"/>
          </a:xfrm>
          <a:prstGeom prst="rect">
            <a:avLst/>
          </a:prstGeom>
        </p:spPr>
      </p:pic>
    </p:spTree>
    <p:extLst>
      <p:ext uri="{BB962C8B-B14F-4D97-AF65-F5344CB8AC3E}">
        <p14:creationId xmlns:p14="http://schemas.microsoft.com/office/powerpoint/2010/main" val="2369653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D365-BA75-E549-BAA9-7BDC7C3E061D}"/>
              </a:ext>
            </a:extLst>
          </p:cNvPr>
          <p:cNvSpPr>
            <a:spLocks noGrp="1"/>
          </p:cNvSpPr>
          <p:nvPr>
            <p:ph type="ctrTitle"/>
          </p:nvPr>
        </p:nvSpPr>
        <p:spPr/>
        <p:txBody>
          <a:bodyPr/>
          <a:lstStyle/>
          <a:p>
            <a:r>
              <a:rPr lang="en-US" dirty="0"/>
              <a:t>Introduction to statistical learning in symbolic music</a:t>
            </a:r>
          </a:p>
        </p:txBody>
      </p:sp>
      <p:sp>
        <p:nvSpPr>
          <p:cNvPr id="3" name="Subtitle 2">
            <a:extLst>
              <a:ext uri="{FF2B5EF4-FFF2-40B4-BE49-F238E27FC236}">
                <a16:creationId xmlns:a16="http://schemas.microsoft.com/office/drawing/2014/main" id="{D29CE0FF-7CF4-5147-872A-0E11410BD361}"/>
              </a:ext>
            </a:extLst>
          </p:cNvPr>
          <p:cNvSpPr>
            <a:spLocks noGrp="1"/>
          </p:cNvSpPr>
          <p:nvPr>
            <p:ph type="subTitle" idx="1"/>
          </p:nvPr>
        </p:nvSpPr>
        <p:spPr/>
        <p:txBody>
          <a:bodyPr/>
          <a:lstStyle/>
          <a:p>
            <a:r>
              <a:rPr lang="en-US" dirty="0"/>
              <a:t>The test case of melodic </a:t>
            </a:r>
            <a:r>
              <a:rPr lang="en-US" dirty="0" err="1"/>
              <a:t>harmonisation</a:t>
            </a:r>
            <a:endParaRPr lang="en-US" dirty="0"/>
          </a:p>
        </p:txBody>
      </p:sp>
      <p:sp>
        <p:nvSpPr>
          <p:cNvPr id="4" name="TextBox 3">
            <a:extLst>
              <a:ext uri="{FF2B5EF4-FFF2-40B4-BE49-F238E27FC236}">
                <a16:creationId xmlns:a16="http://schemas.microsoft.com/office/drawing/2014/main" id="{4966A45C-46DE-6C4D-88BF-1C3C82989A0A}"/>
              </a:ext>
            </a:extLst>
          </p:cNvPr>
          <p:cNvSpPr txBox="1"/>
          <p:nvPr/>
        </p:nvSpPr>
        <p:spPr>
          <a:xfrm>
            <a:off x="0" y="0"/>
            <a:ext cx="985719" cy="384721"/>
          </a:xfrm>
          <a:prstGeom prst="rect">
            <a:avLst/>
          </a:prstGeom>
          <a:noFill/>
        </p:spPr>
        <p:txBody>
          <a:bodyPr wrap="none" rtlCol="0">
            <a:spAutoFit/>
          </a:bodyPr>
          <a:lstStyle/>
          <a:p>
            <a:r>
              <a:rPr lang="en-US" sz="1900" dirty="0"/>
              <a:t>Part 2/3</a:t>
            </a:r>
          </a:p>
        </p:txBody>
      </p:sp>
    </p:spTree>
    <p:extLst>
      <p:ext uri="{BB962C8B-B14F-4D97-AF65-F5344CB8AC3E}">
        <p14:creationId xmlns:p14="http://schemas.microsoft.com/office/powerpoint/2010/main" val="3533508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Statistical learning – Markov models</a:t>
            </a:r>
          </a:p>
        </p:txBody>
      </p:sp>
      <p:sp>
        <p:nvSpPr>
          <p:cNvPr id="3" name="Content Placeholder 2"/>
          <p:cNvSpPr>
            <a:spLocks noGrp="1"/>
          </p:cNvSpPr>
          <p:nvPr>
            <p:ph idx="1"/>
          </p:nvPr>
        </p:nvSpPr>
        <p:spPr/>
        <p:txBody>
          <a:bodyPr/>
          <a:lstStyle/>
          <a:p>
            <a:r>
              <a:rPr lang="en-GB" dirty="0"/>
              <a:t>We need to make a model for the generation of music that reflects some features</a:t>
            </a:r>
          </a:p>
          <a:p>
            <a:r>
              <a:rPr lang="en-GB" dirty="0"/>
              <a:t>We have a dataset D of music pieces that have these desired features</a:t>
            </a:r>
          </a:p>
          <a:p>
            <a:r>
              <a:rPr lang="en-GB" dirty="0"/>
              <a:t>Markov statistics for the desired features are learned from D</a:t>
            </a:r>
          </a:p>
          <a:p>
            <a:r>
              <a:rPr lang="en-GB" dirty="0"/>
              <a:t>Music is generated under a simple </a:t>
            </a:r>
            <a:r>
              <a:rPr lang="en-GB" i="1" dirty="0"/>
              <a:t>Markov-Chain </a:t>
            </a:r>
            <a:r>
              <a:rPr lang="en-GB" dirty="0"/>
              <a:t>or a </a:t>
            </a:r>
            <a:r>
              <a:rPr lang="en-GB" i="1" dirty="0"/>
              <a:t>hidden Markov</a:t>
            </a:r>
            <a:r>
              <a:rPr lang="en-GB" dirty="0"/>
              <a:t> model approach.</a:t>
            </a:r>
          </a:p>
        </p:txBody>
      </p:sp>
    </p:spTree>
    <p:extLst>
      <p:ext uri="{BB962C8B-B14F-4D97-AF65-F5344CB8AC3E}">
        <p14:creationId xmlns:p14="http://schemas.microsoft.com/office/powerpoint/2010/main" val="1544746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Example of capturing 1</a:t>
            </a:r>
            <a:r>
              <a:rPr lang="en-GB" baseline="30000" dirty="0"/>
              <a:t>st</a:t>
            </a:r>
            <a:r>
              <a:rPr lang="en-GB" dirty="0"/>
              <a:t>-order</a:t>
            </a:r>
            <a:br>
              <a:rPr lang="en-GB" dirty="0"/>
            </a:br>
            <a:r>
              <a:rPr lang="en-GB" dirty="0"/>
              <a:t>Markov statistics</a:t>
            </a:r>
          </a:p>
        </p:txBody>
      </p:sp>
      <p:sp>
        <p:nvSpPr>
          <p:cNvPr id="4" name="TextBox 3"/>
          <p:cNvSpPr txBox="1"/>
          <p:nvPr/>
        </p:nvSpPr>
        <p:spPr>
          <a:xfrm>
            <a:off x="2145219" y="2208918"/>
            <a:ext cx="5867069" cy="523220"/>
          </a:xfrm>
          <a:prstGeom prst="rect">
            <a:avLst/>
          </a:prstGeom>
          <a:noFill/>
        </p:spPr>
        <p:txBody>
          <a:bodyPr wrap="square" rtlCol="0">
            <a:spAutoFit/>
          </a:bodyPr>
          <a:lstStyle/>
          <a:p>
            <a:r>
              <a:rPr lang="en-GB" sz="2800" dirty="0"/>
              <a:t>Learning sequence: a a b a a c a b c</a:t>
            </a:r>
          </a:p>
        </p:txBody>
      </p:sp>
      <p:graphicFrame>
        <p:nvGraphicFramePr>
          <p:cNvPr id="5" name="Table 4"/>
          <p:cNvGraphicFramePr>
            <a:graphicFrameLocks noGrp="1"/>
          </p:cNvGraphicFramePr>
          <p:nvPr>
            <p:extLst/>
          </p:nvPr>
        </p:nvGraphicFramePr>
        <p:xfrm>
          <a:off x="4785201" y="3618357"/>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5261212" y="2968234"/>
            <a:ext cx="1786817" cy="523220"/>
          </a:xfrm>
          <a:prstGeom prst="rect">
            <a:avLst/>
          </a:prstGeom>
          <a:noFill/>
        </p:spPr>
        <p:txBody>
          <a:bodyPr wrap="none" rtlCol="0">
            <a:spAutoFit/>
          </a:bodyPr>
          <a:lstStyle/>
          <a:p>
            <a:r>
              <a:rPr lang="en-GB" sz="2800" dirty="0"/>
              <a:t>Transitions</a:t>
            </a:r>
          </a:p>
        </p:txBody>
      </p:sp>
      <p:graphicFrame>
        <p:nvGraphicFramePr>
          <p:cNvPr id="7" name="Table 6"/>
          <p:cNvGraphicFramePr>
            <a:graphicFrameLocks noGrp="1"/>
          </p:cNvGraphicFramePr>
          <p:nvPr>
            <p:extLst/>
          </p:nvPr>
        </p:nvGraphicFramePr>
        <p:xfrm>
          <a:off x="2430117" y="3880504"/>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981201" y="3230381"/>
            <a:ext cx="2113279" cy="523220"/>
          </a:xfrm>
          <a:prstGeom prst="rect">
            <a:avLst/>
          </a:prstGeom>
          <a:noFill/>
        </p:spPr>
        <p:txBody>
          <a:bodyPr wrap="none" rtlCol="0">
            <a:spAutoFit/>
          </a:bodyPr>
          <a:lstStyle/>
          <a:p>
            <a:r>
              <a:rPr lang="en-GB" sz="2800" dirty="0"/>
              <a:t>First element</a:t>
            </a:r>
          </a:p>
        </p:txBody>
      </p:sp>
      <p:graphicFrame>
        <p:nvGraphicFramePr>
          <p:cNvPr id="9" name="Table 8"/>
          <p:cNvGraphicFramePr>
            <a:graphicFrameLocks noGrp="1"/>
          </p:cNvGraphicFramePr>
          <p:nvPr>
            <p:extLst/>
          </p:nvPr>
        </p:nvGraphicFramePr>
        <p:xfrm>
          <a:off x="8511964" y="3880879"/>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8063047" y="3230756"/>
            <a:ext cx="2170436" cy="523220"/>
          </a:xfrm>
          <a:prstGeom prst="rect">
            <a:avLst/>
          </a:prstGeom>
          <a:noFill/>
        </p:spPr>
        <p:txBody>
          <a:bodyPr wrap="none" rtlCol="0">
            <a:spAutoFit/>
          </a:bodyPr>
          <a:lstStyle/>
          <a:p>
            <a:r>
              <a:rPr lang="en-GB" sz="2800" dirty="0"/>
              <a:t>Final element</a:t>
            </a:r>
          </a:p>
        </p:txBody>
      </p:sp>
      <p:sp>
        <p:nvSpPr>
          <p:cNvPr id="11" name="TextBox 10"/>
          <p:cNvSpPr txBox="1"/>
          <p:nvPr/>
        </p:nvSpPr>
        <p:spPr>
          <a:xfrm>
            <a:off x="2145219" y="5710706"/>
            <a:ext cx="7763343" cy="954107"/>
          </a:xfrm>
          <a:prstGeom prst="rect">
            <a:avLst/>
          </a:prstGeom>
          <a:noFill/>
        </p:spPr>
        <p:txBody>
          <a:bodyPr wrap="square" rtlCol="0">
            <a:spAutoFit/>
          </a:bodyPr>
          <a:lstStyle/>
          <a:p>
            <a:pPr algn="ctr"/>
            <a:r>
              <a:rPr lang="en-GB" sz="2800" dirty="0">
                <a:solidFill>
                  <a:srgbClr val="E46C0A"/>
                </a:solidFill>
              </a:rPr>
              <a:t>1</a:t>
            </a:r>
            <a:r>
              <a:rPr lang="en-GB" sz="2800" baseline="30000" dirty="0">
                <a:solidFill>
                  <a:srgbClr val="E46C0A"/>
                </a:solidFill>
              </a:rPr>
              <a:t>st</a:t>
            </a:r>
            <a:r>
              <a:rPr lang="en-GB" sz="2800" dirty="0">
                <a:solidFill>
                  <a:srgbClr val="E46C0A"/>
                </a:solidFill>
              </a:rPr>
              <a:t>-order Markov assumption</a:t>
            </a:r>
            <a:r>
              <a:rPr lang="en-GB" sz="2800" dirty="0"/>
              <a:t>: the selection of an element is only dependent on its previous one</a:t>
            </a:r>
          </a:p>
        </p:txBody>
      </p:sp>
    </p:spTree>
    <p:extLst>
      <p:ext uri="{BB962C8B-B14F-4D97-AF65-F5344CB8AC3E}">
        <p14:creationId xmlns:p14="http://schemas.microsoft.com/office/powerpoint/2010/main" val="400351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Example of capturing 1</a:t>
            </a:r>
            <a:r>
              <a:rPr lang="en-GB" baseline="30000" dirty="0"/>
              <a:t>st</a:t>
            </a:r>
            <a:r>
              <a:rPr lang="en-GB" dirty="0"/>
              <a:t>-order</a:t>
            </a:r>
            <a:br>
              <a:rPr lang="en-GB" dirty="0"/>
            </a:br>
            <a:r>
              <a:rPr lang="en-GB" dirty="0"/>
              <a:t>Markov statistics</a:t>
            </a:r>
          </a:p>
        </p:txBody>
      </p:sp>
      <p:sp>
        <p:nvSpPr>
          <p:cNvPr id="4" name="TextBox 3"/>
          <p:cNvSpPr txBox="1"/>
          <p:nvPr/>
        </p:nvSpPr>
        <p:spPr>
          <a:xfrm>
            <a:off x="2145219" y="2208918"/>
            <a:ext cx="5867069" cy="523220"/>
          </a:xfrm>
          <a:prstGeom prst="rect">
            <a:avLst/>
          </a:prstGeom>
          <a:noFill/>
        </p:spPr>
        <p:txBody>
          <a:bodyPr wrap="square" rtlCol="0">
            <a:spAutoFit/>
          </a:bodyPr>
          <a:lstStyle/>
          <a:p>
            <a:r>
              <a:rPr lang="en-GB" sz="2800" dirty="0"/>
              <a:t>Learning sequence: a a b a a c a b c</a:t>
            </a:r>
          </a:p>
        </p:txBody>
      </p:sp>
      <p:graphicFrame>
        <p:nvGraphicFramePr>
          <p:cNvPr id="5" name="Table 4"/>
          <p:cNvGraphicFramePr>
            <a:graphicFrameLocks noGrp="1"/>
          </p:cNvGraphicFramePr>
          <p:nvPr>
            <p:extLst/>
          </p:nvPr>
        </p:nvGraphicFramePr>
        <p:xfrm>
          <a:off x="4785201" y="3618358"/>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5261212" y="2968234"/>
            <a:ext cx="1786817" cy="523220"/>
          </a:xfrm>
          <a:prstGeom prst="rect">
            <a:avLst/>
          </a:prstGeom>
          <a:noFill/>
        </p:spPr>
        <p:txBody>
          <a:bodyPr wrap="none" rtlCol="0">
            <a:spAutoFit/>
          </a:bodyPr>
          <a:lstStyle/>
          <a:p>
            <a:r>
              <a:rPr lang="en-GB" sz="2800" dirty="0"/>
              <a:t>Transitions</a:t>
            </a:r>
          </a:p>
        </p:txBody>
      </p:sp>
      <p:graphicFrame>
        <p:nvGraphicFramePr>
          <p:cNvPr id="7" name="Table 6"/>
          <p:cNvGraphicFramePr>
            <a:graphicFrameLocks noGrp="1"/>
          </p:cNvGraphicFramePr>
          <p:nvPr>
            <p:extLst/>
          </p:nvPr>
        </p:nvGraphicFramePr>
        <p:xfrm>
          <a:off x="2430117" y="3880505"/>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981201" y="3230381"/>
            <a:ext cx="2113279" cy="523220"/>
          </a:xfrm>
          <a:prstGeom prst="rect">
            <a:avLst/>
          </a:prstGeom>
          <a:noFill/>
        </p:spPr>
        <p:txBody>
          <a:bodyPr wrap="none" rtlCol="0">
            <a:spAutoFit/>
          </a:bodyPr>
          <a:lstStyle/>
          <a:p>
            <a:r>
              <a:rPr lang="en-GB" sz="2800" dirty="0"/>
              <a:t>First element</a:t>
            </a:r>
          </a:p>
        </p:txBody>
      </p:sp>
      <p:graphicFrame>
        <p:nvGraphicFramePr>
          <p:cNvPr id="9" name="Table 8"/>
          <p:cNvGraphicFramePr>
            <a:graphicFrameLocks noGrp="1"/>
          </p:cNvGraphicFramePr>
          <p:nvPr>
            <p:extLst/>
          </p:nvPr>
        </p:nvGraphicFramePr>
        <p:xfrm>
          <a:off x="8511964" y="3880880"/>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8063047" y="3230756"/>
            <a:ext cx="2170436" cy="523220"/>
          </a:xfrm>
          <a:prstGeom prst="rect">
            <a:avLst/>
          </a:prstGeom>
          <a:noFill/>
        </p:spPr>
        <p:txBody>
          <a:bodyPr wrap="none" rtlCol="0">
            <a:spAutoFit/>
          </a:bodyPr>
          <a:lstStyle/>
          <a:p>
            <a:r>
              <a:rPr lang="en-GB" sz="2800" dirty="0"/>
              <a:t>Final element</a:t>
            </a:r>
          </a:p>
        </p:txBody>
      </p:sp>
      <p:sp>
        <p:nvSpPr>
          <p:cNvPr id="11" name="TextBox 10"/>
          <p:cNvSpPr txBox="1"/>
          <p:nvPr/>
        </p:nvSpPr>
        <p:spPr>
          <a:xfrm>
            <a:off x="2145219" y="5710706"/>
            <a:ext cx="7763343" cy="954107"/>
          </a:xfrm>
          <a:prstGeom prst="rect">
            <a:avLst/>
          </a:prstGeom>
          <a:noFill/>
        </p:spPr>
        <p:txBody>
          <a:bodyPr wrap="square" rtlCol="0">
            <a:spAutoFit/>
          </a:bodyPr>
          <a:lstStyle/>
          <a:p>
            <a:pPr algn="ctr"/>
            <a:r>
              <a:rPr lang="en-GB" sz="2800" dirty="0">
                <a:solidFill>
                  <a:srgbClr val="E46C0A"/>
                </a:solidFill>
              </a:rPr>
              <a:t>1</a:t>
            </a:r>
            <a:r>
              <a:rPr lang="en-GB" sz="2800" baseline="30000" dirty="0">
                <a:solidFill>
                  <a:srgbClr val="E46C0A"/>
                </a:solidFill>
              </a:rPr>
              <a:t>st</a:t>
            </a:r>
            <a:r>
              <a:rPr lang="en-GB" sz="2800" dirty="0">
                <a:solidFill>
                  <a:srgbClr val="E46C0A"/>
                </a:solidFill>
              </a:rPr>
              <a:t>-order Markov assumption</a:t>
            </a:r>
            <a:r>
              <a:rPr lang="en-GB" sz="2800" dirty="0"/>
              <a:t>: the selection of an element is only dependent on its previous one</a:t>
            </a:r>
          </a:p>
        </p:txBody>
      </p:sp>
    </p:spTree>
    <p:extLst>
      <p:ext uri="{BB962C8B-B14F-4D97-AF65-F5344CB8AC3E}">
        <p14:creationId xmlns:p14="http://schemas.microsoft.com/office/powerpoint/2010/main" val="2450488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Example of capturing 1</a:t>
            </a:r>
            <a:r>
              <a:rPr lang="en-GB" baseline="30000" dirty="0"/>
              <a:t>st</a:t>
            </a:r>
            <a:r>
              <a:rPr lang="en-GB" dirty="0"/>
              <a:t>-order</a:t>
            </a:r>
            <a:br>
              <a:rPr lang="en-GB" dirty="0"/>
            </a:br>
            <a:r>
              <a:rPr lang="en-GB" dirty="0"/>
              <a:t>Markov statistics</a:t>
            </a:r>
          </a:p>
        </p:txBody>
      </p:sp>
      <p:sp>
        <p:nvSpPr>
          <p:cNvPr id="4" name="TextBox 3"/>
          <p:cNvSpPr txBox="1"/>
          <p:nvPr/>
        </p:nvSpPr>
        <p:spPr>
          <a:xfrm>
            <a:off x="2195979" y="1822359"/>
            <a:ext cx="5867069" cy="1384995"/>
          </a:xfrm>
          <a:prstGeom prst="rect">
            <a:avLst/>
          </a:prstGeom>
          <a:noFill/>
        </p:spPr>
        <p:txBody>
          <a:bodyPr wrap="square" rtlCol="0">
            <a:spAutoFit/>
          </a:bodyPr>
          <a:lstStyle/>
          <a:p>
            <a:r>
              <a:rPr lang="en-GB" sz="2800" dirty="0"/>
              <a:t>Learning sequences: a a b a a c a b c</a:t>
            </a:r>
          </a:p>
          <a:p>
            <a:r>
              <a:rPr lang="en-GB" sz="2800" dirty="0"/>
              <a:t>						   b a b a a b c a c</a:t>
            </a:r>
          </a:p>
        </p:txBody>
      </p:sp>
      <p:graphicFrame>
        <p:nvGraphicFramePr>
          <p:cNvPr id="5" name="Table 4"/>
          <p:cNvGraphicFramePr>
            <a:graphicFrameLocks noGrp="1"/>
          </p:cNvGraphicFramePr>
          <p:nvPr>
            <p:extLst/>
          </p:nvPr>
        </p:nvGraphicFramePr>
        <p:xfrm>
          <a:off x="4785201" y="3618358"/>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 name="TextBox 5"/>
          <p:cNvSpPr txBox="1"/>
          <p:nvPr/>
        </p:nvSpPr>
        <p:spPr>
          <a:xfrm>
            <a:off x="5261212" y="2968234"/>
            <a:ext cx="1786817" cy="523220"/>
          </a:xfrm>
          <a:prstGeom prst="rect">
            <a:avLst/>
          </a:prstGeom>
          <a:noFill/>
        </p:spPr>
        <p:txBody>
          <a:bodyPr wrap="none" rtlCol="0">
            <a:spAutoFit/>
          </a:bodyPr>
          <a:lstStyle/>
          <a:p>
            <a:r>
              <a:rPr lang="en-GB" sz="2800" dirty="0"/>
              <a:t>Transitions</a:t>
            </a:r>
          </a:p>
        </p:txBody>
      </p:sp>
      <p:graphicFrame>
        <p:nvGraphicFramePr>
          <p:cNvPr id="7" name="Table 6"/>
          <p:cNvGraphicFramePr>
            <a:graphicFrameLocks noGrp="1"/>
          </p:cNvGraphicFramePr>
          <p:nvPr>
            <p:extLst/>
          </p:nvPr>
        </p:nvGraphicFramePr>
        <p:xfrm>
          <a:off x="2430117" y="3880505"/>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981201" y="3230381"/>
            <a:ext cx="2113279" cy="523220"/>
          </a:xfrm>
          <a:prstGeom prst="rect">
            <a:avLst/>
          </a:prstGeom>
          <a:noFill/>
        </p:spPr>
        <p:txBody>
          <a:bodyPr wrap="none" rtlCol="0">
            <a:spAutoFit/>
          </a:bodyPr>
          <a:lstStyle/>
          <a:p>
            <a:r>
              <a:rPr lang="en-GB" sz="2800" dirty="0"/>
              <a:t>First element</a:t>
            </a:r>
          </a:p>
        </p:txBody>
      </p:sp>
      <p:graphicFrame>
        <p:nvGraphicFramePr>
          <p:cNvPr id="9" name="Table 8"/>
          <p:cNvGraphicFramePr>
            <a:graphicFrameLocks noGrp="1"/>
          </p:cNvGraphicFramePr>
          <p:nvPr>
            <p:extLst/>
          </p:nvPr>
        </p:nvGraphicFramePr>
        <p:xfrm>
          <a:off x="8511964" y="3880880"/>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8063047" y="3230756"/>
            <a:ext cx="2170436" cy="523220"/>
          </a:xfrm>
          <a:prstGeom prst="rect">
            <a:avLst/>
          </a:prstGeom>
          <a:noFill/>
        </p:spPr>
        <p:txBody>
          <a:bodyPr wrap="none" rtlCol="0">
            <a:spAutoFit/>
          </a:bodyPr>
          <a:lstStyle/>
          <a:p>
            <a:r>
              <a:rPr lang="en-GB" sz="2800" dirty="0"/>
              <a:t>Final element</a:t>
            </a:r>
          </a:p>
        </p:txBody>
      </p:sp>
      <p:sp>
        <p:nvSpPr>
          <p:cNvPr id="3" name="TextBox 2"/>
          <p:cNvSpPr txBox="1"/>
          <p:nvPr/>
        </p:nvSpPr>
        <p:spPr>
          <a:xfrm>
            <a:off x="1981200" y="5761424"/>
            <a:ext cx="8355322" cy="954107"/>
          </a:xfrm>
          <a:prstGeom prst="rect">
            <a:avLst/>
          </a:prstGeom>
          <a:noFill/>
        </p:spPr>
        <p:txBody>
          <a:bodyPr wrap="none" rtlCol="0">
            <a:spAutoFit/>
          </a:bodyPr>
          <a:lstStyle/>
          <a:p>
            <a:pPr algn="ctr"/>
            <a:r>
              <a:rPr lang="en-GB" sz="2800" dirty="0">
                <a:solidFill>
                  <a:schemeClr val="accent6">
                    <a:lumMod val="75000"/>
                  </a:schemeClr>
                </a:solidFill>
              </a:rPr>
              <a:t>Important</a:t>
            </a:r>
            <a:r>
              <a:rPr lang="en-GB" sz="2800" dirty="0"/>
              <a:t>: these statistics should reflect at some extent</a:t>
            </a:r>
          </a:p>
          <a:p>
            <a:pPr algn="ctr"/>
            <a:r>
              <a:rPr lang="en-GB" sz="2800" dirty="0"/>
              <a:t>the intended style</a:t>
            </a:r>
          </a:p>
        </p:txBody>
      </p:sp>
    </p:spTree>
    <p:extLst>
      <p:ext uri="{BB962C8B-B14F-4D97-AF65-F5344CB8AC3E}">
        <p14:creationId xmlns:p14="http://schemas.microsoft.com/office/powerpoint/2010/main" val="2652774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Markov-Chain model</a:t>
            </a:r>
          </a:p>
        </p:txBody>
      </p:sp>
      <p:graphicFrame>
        <p:nvGraphicFramePr>
          <p:cNvPr id="8" name="Table 7"/>
          <p:cNvGraphicFramePr>
            <a:graphicFrameLocks noGrp="1"/>
          </p:cNvGraphicFramePr>
          <p:nvPr>
            <p:extLst/>
          </p:nvPr>
        </p:nvGraphicFramePr>
        <p:xfrm>
          <a:off x="4633347" y="2095212"/>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9" name="TextBox 8"/>
          <p:cNvSpPr txBox="1"/>
          <p:nvPr/>
        </p:nvSpPr>
        <p:spPr>
          <a:xfrm>
            <a:off x="5109358" y="1445088"/>
            <a:ext cx="1786817" cy="523220"/>
          </a:xfrm>
          <a:prstGeom prst="rect">
            <a:avLst/>
          </a:prstGeom>
          <a:noFill/>
        </p:spPr>
        <p:txBody>
          <a:bodyPr wrap="none" rtlCol="0">
            <a:spAutoFit/>
          </a:bodyPr>
          <a:lstStyle/>
          <a:p>
            <a:r>
              <a:rPr lang="en-GB" sz="2800" dirty="0"/>
              <a:t>Transitions</a:t>
            </a:r>
          </a:p>
        </p:txBody>
      </p:sp>
      <p:graphicFrame>
        <p:nvGraphicFramePr>
          <p:cNvPr id="10" name="Table 9"/>
          <p:cNvGraphicFramePr>
            <a:graphicFrameLocks noGrp="1"/>
          </p:cNvGraphicFramePr>
          <p:nvPr>
            <p:extLst/>
          </p:nvPr>
        </p:nvGraphicFramePr>
        <p:xfrm>
          <a:off x="2278263" y="2357359"/>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1" name="TextBox 10"/>
          <p:cNvSpPr txBox="1"/>
          <p:nvPr/>
        </p:nvSpPr>
        <p:spPr>
          <a:xfrm>
            <a:off x="1829347" y="1707235"/>
            <a:ext cx="2113279" cy="523220"/>
          </a:xfrm>
          <a:prstGeom prst="rect">
            <a:avLst/>
          </a:prstGeom>
          <a:noFill/>
        </p:spPr>
        <p:txBody>
          <a:bodyPr wrap="none" rtlCol="0">
            <a:spAutoFit/>
          </a:bodyPr>
          <a:lstStyle/>
          <a:p>
            <a:r>
              <a:rPr lang="en-GB" sz="2800" dirty="0"/>
              <a:t>First element</a:t>
            </a:r>
          </a:p>
        </p:txBody>
      </p:sp>
      <p:graphicFrame>
        <p:nvGraphicFramePr>
          <p:cNvPr id="12" name="Table 11"/>
          <p:cNvGraphicFramePr>
            <a:graphicFrameLocks noGrp="1"/>
          </p:cNvGraphicFramePr>
          <p:nvPr>
            <p:extLst/>
          </p:nvPr>
        </p:nvGraphicFramePr>
        <p:xfrm>
          <a:off x="8360110" y="2357734"/>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b</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TextBox 12"/>
          <p:cNvSpPr txBox="1"/>
          <p:nvPr/>
        </p:nvSpPr>
        <p:spPr>
          <a:xfrm>
            <a:off x="7911193" y="1707610"/>
            <a:ext cx="2170436" cy="523220"/>
          </a:xfrm>
          <a:prstGeom prst="rect">
            <a:avLst/>
          </a:prstGeom>
          <a:noFill/>
        </p:spPr>
        <p:txBody>
          <a:bodyPr wrap="none" rtlCol="0">
            <a:spAutoFit/>
          </a:bodyPr>
          <a:lstStyle/>
          <a:p>
            <a:r>
              <a:rPr lang="en-GB" sz="2800" dirty="0"/>
              <a:t>Final element</a:t>
            </a:r>
          </a:p>
        </p:txBody>
      </p:sp>
      <p:sp>
        <p:nvSpPr>
          <p:cNvPr id="14" name="TextBox 13"/>
          <p:cNvSpPr txBox="1"/>
          <p:nvPr/>
        </p:nvSpPr>
        <p:spPr>
          <a:xfrm>
            <a:off x="2278262" y="4514477"/>
            <a:ext cx="7626482" cy="523220"/>
          </a:xfrm>
          <a:prstGeom prst="rect">
            <a:avLst/>
          </a:prstGeom>
          <a:noFill/>
        </p:spPr>
        <p:txBody>
          <a:bodyPr wrap="none" rtlCol="0">
            <a:spAutoFit/>
          </a:bodyPr>
          <a:lstStyle/>
          <a:p>
            <a:r>
              <a:rPr lang="en-GB" sz="2800" dirty="0"/>
              <a:t>Compose a new sequence based on these statistics</a:t>
            </a:r>
          </a:p>
        </p:txBody>
      </p:sp>
      <p:sp>
        <p:nvSpPr>
          <p:cNvPr id="15" name="TextBox 14"/>
          <p:cNvSpPr txBox="1"/>
          <p:nvPr/>
        </p:nvSpPr>
        <p:spPr>
          <a:xfrm>
            <a:off x="2154018" y="5190959"/>
            <a:ext cx="7582474" cy="954107"/>
          </a:xfrm>
          <a:prstGeom prst="rect">
            <a:avLst/>
          </a:prstGeom>
          <a:noFill/>
        </p:spPr>
        <p:txBody>
          <a:bodyPr wrap="none" rtlCol="0">
            <a:spAutoFit/>
          </a:bodyPr>
          <a:lstStyle/>
          <a:p>
            <a:pPr algn="ctr"/>
            <a:r>
              <a:rPr lang="en-GB" sz="2800" dirty="0"/>
              <a:t>For generating each element, a dice-based process</a:t>
            </a:r>
          </a:p>
          <a:p>
            <a:pPr algn="ctr"/>
            <a:r>
              <a:rPr lang="en-GB" sz="2800" dirty="0"/>
              <a:t>decides a ‘probability threshold’</a:t>
            </a:r>
          </a:p>
        </p:txBody>
      </p:sp>
      <p:sp>
        <p:nvSpPr>
          <p:cNvPr id="16" name="TextBox 15"/>
          <p:cNvSpPr txBox="1"/>
          <p:nvPr/>
        </p:nvSpPr>
        <p:spPr>
          <a:xfrm>
            <a:off x="1917591" y="6174189"/>
            <a:ext cx="8164039" cy="523220"/>
          </a:xfrm>
          <a:prstGeom prst="rect">
            <a:avLst/>
          </a:prstGeom>
          <a:noFill/>
        </p:spPr>
        <p:txBody>
          <a:bodyPr wrap="none" rtlCol="0">
            <a:spAutoFit/>
          </a:bodyPr>
          <a:lstStyle/>
          <a:p>
            <a:r>
              <a:rPr lang="en-GB" sz="2800" dirty="0"/>
              <a:t>Not necessarily the most probable scenario is followed</a:t>
            </a:r>
          </a:p>
        </p:txBody>
      </p:sp>
    </p:spTree>
    <p:extLst>
      <p:ext uri="{BB962C8B-B14F-4D97-AF65-F5344CB8AC3E}">
        <p14:creationId xmlns:p14="http://schemas.microsoft.com/office/powerpoint/2010/main" val="376110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Hidden Markov model (HMM)</a:t>
            </a:r>
          </a:p>
        </p:txBody>
      </p:sp>
      <p:sp>
        <p:nvSpPr>
          <p:cNvPr id="4" name="TextBox 3"/>
          <p:cNvSpPr txBox="1"/>
          <p:nvPr/>
        </p:nvSpPr>
        <p:spPr>
          <a:xfrm>
            <a:off x="2545560" y="1417638"/>
            <a:ext cx="7089276" cy="523220"/>
          </a:xfrm>
          <a:prstGeom prst="rect">
            <a:avLst/>
          </a:prstGeom>
          <a:noFill/>
        </p:spPr>
        <p:txBody>
          <a:bodyPr wrap="none" rtlCol="0">
            <a:spAutoFit/>
          </a:bodyPr>
          <a:lstStyle/>
          <a:p>
            <a:r>
              <a:rPr lang="en-GB" sz="2800" dirty="0"/>
              <a:t>Observation:  </a:t>
            </a:r>
            <a:r>
              <a:rPr lang="en-GB" sz="2800" dirty="0">
                <a:solidFill>
                  <a:schemeClr val="tx2">
                    <a:lumMod val="60000"/>
                    <a:lumOff val="40000"/>
                  </a:schemeClr>
                </a:solidFill>
              </a:rPr>
              <a:t>c  d  e  d  e  </a:t>
            </a:r>
            <a:r>
              <a:rPr lang="en-GB" sz="2800" dirty="0">
                <a:solidFill>
                  <a:srgbClr val="D99694"/>
                </a:solidFill>
              </a:rPr>
              <a:t>f  e  d  c  d  </a:t>
            </a:r>
            <a:r>
              <a:rPr lang="en-GB" sz="2800" dirty="0">
                <a:solidFill>
                  <a:srgbClr val="558ED5"/>
                </a:solidFill>
              </a:rPr>
              <a:t>e  d  c  e  </a:t>
            </a:r>
            <a:r>
              <a:rPr lang="en-GB" sz="2800" dirty="0">
                <a:solidFill>
                  <a:schemeClr val="accent3">
                    <a:lumMod val="60000"/>
                    <a:lumOff val="40000"/>
                  </a:schemeClr>
                </a:solidFill>
              </a:rPr>
              <a:t>d</a:t>
            </a:r>
          </a:p>
        </p:txBody>
      </p:sp>
      <p:sp>
        <p:nvSpPr>
          <p:cNvPr id="5" name="TextBox 4"/>
          <p:cNvSpPr txBox="1"/>
          <p:nvPr/>
        </p:nvSpPr>
        <p:spPr>
          <a:xfrm>
            <a:off x="2545561" y="1968469"/>
            <a:ext cx="7228311" cy="523220"/>
          </a:xfrm>
          <a:prstGeom prst="rect">
            <a:avLst/>
          </a:prstGeom>
          <a:noFill/>
        </p:spPr>
        <p:txBody>
          <a:bodyPr wrap="none" rtlCol="0">
            <a:spAutoFit/>
          </a:bodyPr>
          <a:lstStyle/>
          <a:p>
            <a:r>
              <a:rPr lang="en-GB" sz="2800" dirty="0">
                <a:solidFill>
                  <a:schemeClr val="accent6">
                    <a:lumMod val="75000"/>
                  </a:schemeClr>
                </a:solidFill>
              </a:rPr>
              <a:t>States:             </a:t>
            </a:r>
            <a:r>
              <a:rPr lang="en-GB" sz="2800" dirty="0">
                <a:solidFill>
                  <a:srgbClr val="558ED5"/>
                </a:solidFill>
              </a:rPr>
              <a:t>C</a:t>
            </a:r>
            <a:r>
              <a:rPr lang="en-GB" sz="2800" dirty="0">
                <a:solidFill>
                  <a:schemeClr val="accent6">
                    <a:lumMod val="75000"/>
                  </a:schemeClr>
                </a:solidFill>
              </a:rPr>
              <a:t>                  </a:t>
            </a:r>
            <a:r>
              <a:rPr lang="en-GB" sz="2800" dirty="0">
                <a:solidFill>
                  <a:schemeClr val="accent2">
                    <a:lumMod val="60000"/>
                    <a:lumOff val="40000"/>
                  </a:schemeClr>
                </a:solidFill>
              </a:rPr>
              <a:t>F</a:t>
            </a:r>
            <a:r>
              <a:rPr lang="en-GB" sz="2800" dirty="0">
                <a:solidFill>
                  <a:schemeClr val="accent6">
                    <a:lumMod val="75000"/>
                  </a:schemeClr>
                </a:solidFill>
              </a:rPr>
              <a:t>                  </a:t>
            </a:r>
            <a:r>
              <a:rPr lang="en-GB" sz="2800" dirty="0">
                <a:solidFill>
                  <a:schemeClr val="tx2">
                    <a:lumMod val="60000"/>
                    <a:lumOff val="40000"/>
                  </a:schemeClr>
                </a:solidFill>
              </a:rPr>
              <a:t>C</a:t>
            </a:r>
            <a:r>
              <a:rPr lang="en-GB" sz="2800" dirty="0">
                <a:solidFill>
                  <a:schemeClr val="accent6">
                    <a:lumMod val="75000"/>
                  </a:schemeClr>
                </a:solidFill>
              </a:rPr>
              <a:t>               </a:t>
            </a:r>
            <a:r>
              <a:rPr lang="en-GB" sz="2800" dirty="0">
                <a:solidFill>
                  <a:srgbClr val="C3D69B"/>
                </a:solidFill>
              </a:rPr>
              <a:t>G</a:t>
            </a:r>
          </a:p>
        </p:txBody>
      </p:sp>
      <p:graphicFrame>
        <p:nvGraphicFramePr>
          <p:cNvPr id="6" name="Table 5"/>
          <p:cNvGraphicFramePr>
            <a:graphicFrameLocks noGrp="1"/>
          </p:cNvGraphicFramePr>
          <p:nvPr>
            <p:extLst/>
          </p:nvPr>
        </p:nvGraphicFramePr>
        <p:xfrm>
          <a:off x="4151636" y="3665033"/>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nvPr>
        </p:nvGraphicFramePr>
        <p:xfrm>
          <a:off x="2430117" y="3014910"/>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981201" y="2491689"/>
            <a:ext cx="2113279" cy="523220"/>
          </a:xfrm>
          <a:prstGeom prst="rect">
            <a:avLst/>
          </a:prstGeom>
          <a:noFill/>
        </p:spPr>
        <p:txBody>
          <a:bodyPr wrap="none" rtlCol="0">
            <a:spAutoFit/>
          </a:bodyPr>
          <a:lstStyle/>
          <a:p>
            <a:r>
              <a:rPr lang="en-GB" sz="2800" dirty="0"/>
              <a:t>First element</a:t>
            </a:r>
          </a:p>
        </p:txBody>
      </p:sp>
      <p:graphicFrame>
        <p:nvGraphicFramePr>
          <p:cNvPr id="9" name="Table 8"/>
          <p:cNvGraphicFramePr>
            <a:graphicFrameLocks noGrp="1"/>
          </p:cNvGraphicFramePr>
          <p:nvPr>
            <p:extLst/>
          </p:nvPr>
        </p:nvGraphicFramePr>
        <p:xfrm>
          <a:off x="2430117" y="5125138"/>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1981200" y="4601917"/>
            <a:ext cx="2170436" cy="523220"/>
          </a:xfrm>
          <a:prstGeom prst="rect">
            <a:avLst/>
          </a:prstGeom>
          <a:noFill/>
        </p:spPr>
        <p:txBody>
          <a:bodyPr wrap="none" rtlCol="0">
            <a:spAutoFit/>
          </a:bodyPr>
          <a:lstStyle/>
          <a:p>
            <a:r>
              <a:rPr lang="en-GB" sz="2800" dirty="0"/>
              <a:t>Final element</a:t>
            </a:r>
          </a:p>
        </p:txBody>
      </p:sp>
      <p:sp>
        <p:nvSpPr>
          <p:cNvPr id="11" name="TextBox 10"/>
          <p:cNvSpPr txBox="1"/>
          <p:nvPr/>
        </p:nvSpPr>
        <p:spPr>
          <a:xfrm>
            <a:off x="4498476" y="3141812"/>
            <a:ext cx="1786817" cy="523220"/>
          </a:xfrm>
          <a:prstGeom prst="rect">
            <a:avLst/>
          </a:prstGeom>
          <a:noFill/>
        </p:spPr>
        <p:txBody>
          <a:bodyPr wrap="none" rtlCol="0">
            <a:spAutoFit/>
          </a:bodyPr>
          <a:lstStyle/>
          <a:p>
            <a:r>
              <a:rPr lang="en-GB" sz="2800" dirty="0"/>
              <a:t>Transitions</a:t>
            </a:r>
          </a:p>
        </p:txBody>
      </p:sp>
      <p:graphicFrame>
        <p:nvGraphicFramePr>
          <p:cNvPr id="12" name="Table 11"/>
          <p:cNvGraphicFramePr>
            <a:graphicFrameLocks noGrp="1"/>
          </p:cNvGraphicFramePr>
          <p:nvPr>
            <p:extLst/>
          </p:nvPr>
        </p:nvGraphicFramePr>
        <p:xfrm>
          <a:off x="7150945" y="3665033"/>
          <a:ext cx="3206611" cy="2072640"/>
        </p:xfrm>
        <a:graphic>
          <a:graphicData uri="http://schemas.openxmlformats.org/drawingml/2006/table">
            <a:tbl>
              <a:tblPr>
                <a:tableStyleId>{9D7B26C5-4107-4FEC-AEDC-1716B250A1EF}</a:tableStyleId>
              </a:tblPr>
              <a:tblGrid>
                <a:gridCol w="547795">
                  <a:extLst>
                    <a:ext uri="{9D8B030D-6E8A-4147-A177-3AD203B41FA5}">
                      <a16:colId xmlns:a16="http://schemas.microsoft.com/office/drawing/2014/main" val="20000"/>
                    </a:ext>
                  </a:extLst>
                </a:gridCol>
                <a:gridCol w="641322">
                  <a:extLst>
                    <a:ext uri="{9D8B030D-6E8A-4147-A177-3AD203B41FA5}">
                      <a16:colId xmlns:a16="http://schemas.microsoft.com/office/drawing/2014/main" val="20001"/>
                    </a:ext>
                  </a:extLst>
                </a:gridCol>
                <a:gridCol w="681404">
                  <a:extLst>
                    <a:ext uri="{9D8B030D-6E8A-4147-A177-3AD203B41FA5}">
                      <a16:colId xmlns:a16="http://schemas.microsoft.com/office/drawing/2014/main" val="20002"/>
                    </a:ext>
                  </a:extLst>
                </a:gridCol>
                <a:gridCol w="668045">
                  <a:extLst>
                    <a:ext uri="{9D8B030D-6E8A-4147-A177-3AD203B41FA5}">
                      <a16:colId xmlns:a16="http://schemas.microsoft.com/office/drawing/2014/main" val="20003"/>
                    </a:ext>
                  </a:extLst>
                </a:gridCol>
                <a:gridCol w="668045">
                  <a:extLst>
                    <a:ext uri="{9D8B030D-6E8A-4147-A177-3AD203B41FA5}">
                      <a16:colId xmlns:a16="http://schemas.microsoft.com/office/drawing/2014/main" val="20004"/>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2"/>
          <p:cNvSpPr txBox="1"/>
          <p:nvPr/>
        </p:nvSpPr>
        <p:spPr>
          <a:xfrm>
            <a:off x="7579908" y="3141812"/>
            <a:ext cx="2377148" cy="523220"/>
          </a:xfrm>
          <a:prstGeom prst="rect">
            <a:avLst/>
          </a:prstGeom>
          <a:noFill/>
        </p:spPr>
        <p:txBody>
          <a:bodyPr wrap="none" rtlCol="0">
            <a:spAutoFit/>
          </a:bodyPr>
          <a:lstStyle/>
          <a:p>
            <a:r>
              <a:rPr lang="en-GB" sz="2800" dirty="0"/>
              <a:t>Melody | State</a:t>
            </a:r>
          </a:p>
        </p:txBody>
      </p:sp>
    </p:spTree>
    <p:extLst>
      <p:ext uri="{BB962C8B-B14F-4D97-AF65-F5344CB8AC3E}">
        <p14:creationId xmlns:p14="http://schemas.microsoft.com/office/powerpoint/2010/main" val="2140436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Hidden Markov model (HMM)</a:t>
            </a:r>
          </a:p>
        </p:txBody>
      </p:sp>
      <p:sp>
        <p:nvSpPr>
          <p:cNvPr id="4" name="TextBox 3"/>
          <p:cNvSpPr txBox="1"/>
          <p:nvPr/>
        </p:nvSpPr>
        <p:spPr>
          <a:xfrm>
            <a:off x="2545560" y="1417638"/>
            <a:ext cx="7007748" cy="523220"/>
          </a:xfrm>
          <a:prstGeom prst="rect">
            <a:avLst/>
          </a:prstGeom>
          <a:noFill/>
        </p:spPr>
        <p:txBody>
          <a:bodyPr wrap="none" rtlCol="0">
            <a:spAutoFit/>
          </a:bodyPr>
          <a:lstStyle/>
          <a:p>
            <a:r>
              <a:rPr lang="en-GB" sz="2800" dirty="0"/>
              <a:t>Observation:  </a:t>
            </a:r>
            <a:r>
              <a:rPr lang="en-GB" sz="2800" dirty="0">
                <a:solidFill>
                  <a:schemeClr val="accent6">
                    <a:lumMod val="75000"/>
                  </a:schemeClr>
                </a:solidFill>
              </a:rPr>
              <a:t>e  e  f  g  </a:t>
            </a:r>
            <a:r>
              <a:rPr lang="en-GB" sz="2800" dirty="0">
                <a:solidFill>
                  <a:schemeClr val="accent5">
                    <a:lumMod val="75000"/>
                  </a:schemeClr>
                </a:solidFill>
              </a:rPr>
              <a:t>g  f  e  d  </a:t>
            </a:r>
            <a:r>
              <a:rPr lang="en-GB" sz="2800" dirty="0">
                <a:solidFill>
                  <a:schemeClr val="accent4">
                    <a:lumMod val="75000"/>
                  </a:schemeClr>
                </a:solidFill>
              </a:rPr>
              <a:t>c  c  d  e  </a:t>
            </a:r>
            <a:r>
              <a:rPr lang="en-GB" sz="2800" dirty="0">
                <a:solidFill>
                  <a:schemeClr val="accent3">
                    <a:lumMod val="75000"/>
                  </a:schemeClr>
                </a:solidFill>
              </a:rPr>
              <a:t>e  d  d</a:t>
            </a:r>
          </a:p>
        </p:txBody>
      </p:sp>
      <p:sp>
        <p:nvSpPr>
          <p:cNvPr id="5" name="TextBox 4"/>
          <p:cNvSpPr txBox="1"/>
          <p:nvPr/>
        </p:nvSpPr>
        <p:spPr>
          <a:xfrm>
            <a:off x="2545560" y="1968469"/>
            <a:ext cx="6388838" cy="523220"/>
          </a:xfrm>
          <a:prstGeom prst="rect">
            <a:avLst/>
          </a:prstGeom>
          <a:noFill/>
        </p:spPr>
        <p:txBody>
          <a:bodyPr wrap="none" rtlCol="0">
            <a:spAutoFit/>
          </a:bodyPr>
          <a:lstStyle/>
          <a:p>
            <a:r>
              <a:rPr lang="en-GB" sz="2800" dirty="0">
                <a:solidFill>
                  <a:schemeClr val="accent6">
                    <a:lumMod val="75000"/>
                  </a:schemeClr>
                </a:solidFill>
              </a:rPr>
              <a:t>States:             ?              </a:t>
            </a:r>
            <a:r>
              <a:rPr lang="en-GB" sz="2800" dirty="0">
                <a:solidFill>
                  <a:schemeClr val="accent5">
                    <a:lumMod val="75000"/>
                  </a:schemeClr>
                </a:solidFill>
              </a:rPr>
              <a:t>?</a:t>
            </a:r>
            <a:r>
              <a:rPr lang="en-GB" sz="2800" dirty="0">
                <a:solidFill>
                  <a:schemeClr val="accent6">
                    <a:lumMod val="75000"/>
                  </a:schemeClr>
                </a:solidFill>
              </a:rPr>
              <a:t>              </a:t>
            </a:r>
            <a:r>
              <a:rPr lang="en-GB" sz="2800" dirty="0">
                <a:solidFill>
                  <a:schemeClr val="accent4">
                    <a:lumMod val="75000"/>
                  </a:schemeClr>
                </a:solidFill>
              </a:rPr>
              <a:t>?</a:t>
            </a:r>
            <a:r>
              <a:rPr lang="en-GB" sz="2800" dirty="0">
                <a:solidFill>
                  <a:schemeClr val="accent6">
                    <a:lumMod val="75000"/>
                  </a:schemeClr>
                </a:solidFill>
              </a:rPr>
              <a:t>              </a:t>
            </a:r>
            <a:r>
              <a:rPr lang="en-GB" sz="2800" dirty="0">
                <a:solidFill>
                  <a:schemeClr val="accent3">
                    <a:lumMod val="75000"/>
                  </a:schemeClr>
                </a:solidFill>
              </a:rPr>
              <a:t>?</a:t>
            </a:r>
          </a:p>
        </p:txBody>
      </p:sp>
      <p:graphicFrame>
        <p:nvGraphicFramePr>
          <p:cNvPr id="6" name="Table 5"/>
          <p:cNvGraphicFramePr>
            <a:graphicFrameLocks noGrp="1"/>
          </p:cNvGraphicFramePr>
          <p:nvPr>
            <p:extLst/>
          </p:nvPr>
        </p:nvGraphicFramePr>
        <p:xfrm>
          <a:off x="4151636" y="3665033"/>
          <a:ext cx="2622926" cy="207264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gridCol w="704048">
                  <a:extLst>
                    <a:ext uri="{9D8B030D-6E8A-4147-A177-3AD203B41FA5}">
                      <a16:colId xmlns:a16="http://schemas.microsoft.com/office/drawing/2014/main" val="20002"/>
                    </a:ext>
                  </a:extLst>
                </a:gridCol>
                <a:gridCol w="690245">
                  <a:extLst>
                    <a:ext uri="{9D8B030D-6E8A-4147-A177-3AD203B41FA5}">
                      <a16:colId xmlns:a16="http://schemas.microsoft.com/office/drawing/2014/main" val="20003"/>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nvPr>
        </p:nvGraphicFramePr>
        <p:xfrm>
          <a:off x="2430117" y="3014910"/>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8" name="TextBox 7"/>
          <p:cNvSpPr txBox="1"/>
          <p:nvPr/>
        </p:nvSpPr>
        <p:spPr>
          <a:xfrm>
            <a:off x="1981201" y="2491689"/>
            <a:ext cx="2113279" cy="523220"/>
          </a:xfrm>
          <a:prstGeom prst="rect">
            <a:avLst/>
          </a:prstGeom>
          <a:noFill/>
        </p:spPr>
        <p:txBody>
          <a:bodyPr wrap="none" rtlCol="0">
            <a:spAutoFit/>
          </a:bodyPr>
          <a:lstStyle/>
          <a:p>
            <a:r>
              <a:rPr lang="en-GB" sz="2800" dirty="0"/>
              <a:t>First element</a:t>
            </a:r>
          </a:p>
        </p:txBody>
      </p:sp>
      <p:graphicFrame>
        <p:nvGraphicFramePr>
          <p:cNvPr id="9" name="Table 8"/>
          <p:cNvGraphicFramePr>
            <a:graphicFrameLocks noGrp="1"/>
          </p:cNvGraphicFramePr>
          <p:nvPr>
            <p:extLst/>
          </p:nvPr>
        </p:nvGraphicFramePr>
        <p:xfrm>
          <a:off x="2430117" y="5125138"/>
          <a:ext cx="1228633" cy="1554480"/>
        </p:xfrm>
        <a:graphic>
          <a:graphicData uri="http://schemas.openxmlformats.org/drawingml/2006/table">
            <a:tbl>
              <a:tblPr>
                <a:tableStyleId>{9D7B26C5-4107-4FEC-AEDC-1716B250A1EF}</a:tableStyleId>
              </a:tblPr>
              <a:tblGrid>
                <a:gridCol w="565999">
                  <a:extLst>
                    <a:ext uri="{9D8B030D-6E8A-4147-A177-3AD203B41FA5}">
                      <a16:colId xmlns:a16="http://schemas.microsoft.com/office/drawing/2014/main" val="20000"/>
                    </a:ext>
                  </a:extLst>
                </a:gridCol>
                <a:gridCol w="662634">
                  <a:extLst>
                    <a:ext uri="{9D8B030D-6E8A-4147-A177-3AD203B41FA5}">
                      <a16:colId xmlns:a16="http://schemas.microsoft.com/office/drawing/2014/main" val="20001"/>
                    </a:ext>
                  </a:extLst>
                </a:gridCol>
              </a:tblGrid>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0" name="TextBox 9"/>
          <p:cNvSpPr txBox="1"/>
          <p:nvPr/>
        </p:nvSpPr>
        <p:spPr>
          <a:xfrm>
            <a:off x="1981200" y="4601917"/>
            <a:ext cx="2170436" cy="523220"/>
          </a:xfrm>
          <a:prstGeom prst="rect">
            <a:avLst/>
          </a:prstGeom>
          <a:noFill/>
        </p:spPr>
        <p:txBody>
          <a:bodyPr wrap="none" rtlCol="0">
            <a:spAutoFit/>
          </a:bodyPr>
          <a:lstStyle/>
          <a:p>
            <a:r>
              <a:rPr lang="en-GB" sz="2800" dirty="0"/>
              <a:t>Final element</a:t>
            </a:r>
          </a:p>
        </p:txBody>
      </p:sp>
      <p:sp>
        <p:nvSpPr>
          <p:cNvPr id="11" name="TextBox 10"/>
          <p:cNvSpPr txBox="1"/>
          <p:nvPr/>
        </p:nvSpPr>
        <p:spPr>
          <a:xfrm>
            <a:off x="4498476" y="3141812"/>
            <a:ext cx="1786817" cy="523220"/>
          </a:xfrm>
          <a:prstGeom prst="rect">
            <a:avLst/>
          </a:prstGeom>
          <a:noFill/>
        </p:spPr>
        <p:txBody>
          <a:bodyPr wrap="none" rtlCol="0">
            <a:spAutoFit/>
          </a:bodyPr>
          <a:lstStyle/>
          <a:p>
            <a:r>
              <a:rPr lang="en-GB" sz="2800" dirty="0"/>
              <a:t>Transitions</a:t>
            </a:r>
          </a:p>
        </p:txBody>
      </p:sp>
      <p:graphicFrame>
        <p:nvGraphicFramePr>
          <p:cNvPr id="12" name="Table 11"/>
          <p:cNvGraphicFramePr>
            <a:graphicFrameLocks noGrp="1"/>
          </p:cNvGraphicFramePr>
          <p:nvPr>
            <p:extLst/>
          </p:nvPr>
        </p:nvGraphicFramePr>
        <p:xfrm>
          <a:off x="7150945" y="3665033"/>
          <a:ext cx="3206611" cy="2072640"/>
        </p:xfrm>
        <a:graphic>
          <a:graphicData uri="http://schemas.openxmlformats.org/drawingml/2006/table">
            <a:tbl>
              <a:tblPr>
                <a:tableStyleId>{9D7B26C5-4107-4FEC-AEDC-1716B250A1EF}</a:tableStyleId>
              </a:tblPr>
              <a:tblGrid>
                <a:gridCol w="547795">
                  <a:extLst>
                    <a:ext uri="{9D8B030D-6E8A-4147-A177-3AD203B41FA5}">
                      <a16:colId xmlns:a16="http://schemas.microsoft.com/office/drawing/2014/main" val="20000"/>
                    </a:ext>
                  </a:extLst>
                </a:gridCol>
                <a:gridCol w="641322">
                  <a:extLst>
                    <a:ext uri="{9D8B030D-6E8A-4147-A177-3AD203B41FA5}">
                      <a16:colId xmlns:a16="http://schemas.microsoft.com/office/drawing/2014/main" val="20001"/>
                    </a:ext>
                  </a:extLst>
                </a:gridCol>
                <a:gridCol w="681404">
                  <a:extLst>
                    <a:ext uri="{9D8B030D-6E8A-4147-A177-3AD203B41FA5}">
                      <a16:colId xmlns:a16="http://schemas.microsoft.com/office/drawing/2014/main" val="20002"/>
                    </a:ext>
                  </a:extLst>
                </a:gridCol>
                <a:gridCol w="668045">
                  <a:extLst>
                    <a:ext uri="{9D8B030D-6E8A-4147-A177-3AD203B41FA5}">
                      <a16:colId xmlns:a16="http://schemas.microsoft.com/office/drawing/2014/main" val="20003"/>
                    </a:ext>
                  </a:extLst>
                </a:gridCol>
                <a:gridCol w="668045">
                  <a:extLst>
                    <a:ext uri="{9D8B030D-6E8A-4147-A177-3AD203B41FA5}">
                      <a16:colId xmlns:a16="http://schemas.microsoft.com/office/drawing/2014/main" val="20004"/>
                    </a:ext>
                  </a:extLst>
                </a:gridCol>
              </a:tblGrid>
              <a:tr h="370840">
                <a:tc>
                  <a:txBody>
                    <a:bodyPr/>
                    <a:lstStyle/>
                    <a:p>
                      <a:pPr algn="ctr"/>
                      <a:endParaRPr lang="en-GB" sz="28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GB" sz="2800" dirty="0"/>
                        <a:t>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GB" sz="2800" dirty="0"/>
                        <a:t>F</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GB" sz="2800" dirty="0"/>
                        <a:t>G</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GB" sz="28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3" name="TextBox 12"/>
          <p:cNvSpPr txBox="1"/>
          <p:nvPr/>
        </p:nvSpPr>
        <p:spPr>
          <a:xfrm>
            <a:off x="7579908" y="3141812"/>
            <a:ext cx="2377148" cy="523220"/>
          </a:xfrm>
          <a:prstGeom prst="rect">
            <a:avLst/>
          </a:prstGeom>
          <a:noFill/>
        </p:spPr>
        <p:txBody>
          <a:bodyPr wrap="none" rtlCol="0">
            <a:spAutoFit/>
          </a:bodyPr>
          <a:lstStyle/>
          <a:p>
            <a:r>
              <a:rPr lang="en-GB" sz="2800" dirty="0"/>
              <a:t>Melody | State</a:t>
            </a:r>
          </a:p>
        </p:txBody>
      </p:sp>
      <p:sp>
        <p:nvSpPr>
          <p:cNvPr id="14" name="TextBox 13"/>
          <p:cNvSpPr txBox="1"/>
          <p:nvPr/>
        </p:nvSpPr>
        <p:spPr>
          <a:xfrm>
            <a:off x="5442920" y="2618592"/>
            <a:ext cx="2663284" cy="523220"/>
          </a:xfrm>
          <a:prstGeom prst="rect">
            <a:avLst/>
          </a:prstGeom>
          <a:noFill/>
        </p:spPr>
        <p:txBody>
          <a:bodyPr wrap="none" rtlCol="0">
            <a:spAutoFit/>
          </a:bodyPr>
          <a:lstStyle/>
          <a:p>
            <a:r>
              <a:rPr lang="en-GB" sz="2800" dirty="0">
                <a:solidFill>
                  <a:schemeClr val="accent6">
                    <a:lumMod val="75000"/>
                  </a:schemeClr>
                </a:solidFill>
              </a:rPr>
              <a:t>Viterbi</a:t>
            </a:r>
            <a:r>
              <a:rPr lang="en-GB" sz="2800" dirty="0"/>
              <a:t> algorithm</a:t>
            </a:r>
          </a:p>
        </p:txBody>
      </p:sp>
    </p:spTree>
    <p:extLst>
      <p:ext uri="{BB962C8B-B14F-4D97-AF65-F5344CB8AC3E}">
        <p14:creationId xmlns:p14="http://schemas.microsoft.com/office/powerpoint/2010/main" val="21135816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Melodic harmoniser example</a:t>
            </a:r>
          </a:p>
        </p:txBody>
      </p:sp>
      <p:sp>
        <p:nvSpPr>
          <p:cNvPr id="3" name="Content Placeholder 2"/>
          <p:cNvSpPr>
            <a:spLocks noGrp="1"/>
          </p:cNvSpPr>
          <p:nvPr>
            <p:ph idx="1"/>
          </p:nvPr>
        </p:nvSpPr>
        <p:spPr>
          <a:xfrm>
            <a:off x="1981200" y="1402568"/>
            <a:ext cx="8229600" cy="691552"/>
          </a:xfrm>
        </p:spPr>
        <p:txBody>
          <a:bodyPr/>
          <a:lstStyle/>
          <a:p>
            <a:pPr marL="0" indent="0">
              <a:buNone/>
            </a:pPr>
            <a:r>
              <a:rPr lang="en-GB" dirty="0"/>
              <a:t>Training the system:</a:t>
            </a:r>
          </a:p>
        </p:txBody>
      </p:sp>
      <p:pic>
        <p:nvPicPr>
          <p:cNvPr id="4" name="Picture 3" descr="scoreInfoExamp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1" y="1995081"/>
            <a:ext cx="8945555" cy="3713889"/>
          </a:xfrm>
          <a:prstGeom prst="rect">
            <a:avLst/>
          </a:prstGeom>
        </p:spPr>
      </p:pic>
      <p:sp>
        <p:nvSpPr>
          <p:cNvPr id="6" name="TextBox 5">
            <a:extLst>
              <a:ext uri="{FF2B5EF4-FFF2-40B4-BE49-F238E27FC236}">
                <a16:creationId xmlns:a16="http://schemas.microsoft.com/office/drawing/2014/main" id="{8FE7F3E4-9633-7D4D-B502-E3DFCA9CD3CA}"/>
              </a:ext>
            </a:extLst>
          </p:cNvPr>
          <p:cNvSpPr txBox="1"/>
          <p:nvPr/>
        </p:nvSpPr>
        <p:spPr>
          <a:xfrm>
            <a:off x="3592286" y="6025243"/>
            <a:ext cx="3333348" cy="646331"/>
          </a:xfrm>
          <a:prstGeom prst="rect">
            <a:avLst/>
          </a:prstGeom>
          <a:noFill/>
        </p:spPr>
        <p:txBody>
          <a:bodyPr wrap="none" rtlCol="0">
            <a:spAutoFit/>
          </a:bodyPr>
          <a:lstStyle/>
          <a:p>
            <a:r>
              <a:rPr lang="en-US" dirty="0"/>
              <a:t>Generative Theory of Tonal Music</a:t>
            </a:r>
          </a:p>
          <a:p>
            <a:r>
              <a:rPr lang="en-US" dirty="0"/>
              <a:t>Tonal </a:t>
            </a:r>
            <a:r>
              <a:rPr lang="en-US"/>
              <a:t>Pitch Space</a:t>
            </a:r>
          </a:p>
        </p:txBody>
      </p:sp>
    </p:spTree>
    <p:extLst>
      <p:ext uri="{BB962C8B-B14F-4D97-AF65-F5344CB8AC3E}">
        <p14:creationId xmlns:p14="http://schemas.microsoft.com/office/powerpoint/2010/main" val="155229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795A9-78BC-6046-8A2C-2D71C3318B32}"/>
              </a:ext>
            </a:extLst>
          </p:cNvPr>
          <p:cNvSpPr>
            <a:spLocks noGrp="1"/>
          </p:cNvSpPr>
          <p:nvPr>
            <p:ph type="title"/>
          </p:nvPr>
        </p:nvSpPr>
        <p:spPr/>
        <p:txBody>
          <a:bodyPr/>
          <a:lstStyle/>
          <a:p>
            <a:r>
              <a:rPr lang="en-US" dirty="0"/>
              <a:t>Musical surface to data</a:t>
            </a:r>
          </a:p>
        </p:txBody>
      </p:sp>
      <p:sp>
        <p:nvSpPr>
          <p:cNvPr id="3" name="Content Placeholder 2">
            <a:extLst>
              <a:ext uri="{FF2B5EF4-FFF2-40B4-BE49-F238E27FC236}">
                <a16:creationId xmlns:a16="http://schemas.microsoft.com/office/drawing/2014/main" id="{6FA5FDFD-8349-E34A-B7F2-42C1C39023B2}"/>
              </a:ext>
            </a:extLst>
          </p:cNvPr>
          <p:cNvSpPr>
            <a:spLocks noGrp="1"/>
          </p:cNvSpPr>
          <p:nvPr>
            <p:ph idx="1"/>
          </p:nvPr>
        </p:nvSpPr>
        <p:spPr>
          <a:xfrm>
            <a:off x="838200" y="1211029"/>
            <a:ext cx="10515600" cy="992526"/>
          </a:xfrm>
        </p:spPr>
        <p:txBody>
          <a:bodyPr/>
          <a:lstStyle/>
          <a:p>
            <a:pPr marL="0" indent="0">
              <a:buNone/>
            </a:pPr>
            <a:r>
              <a:rPr lang="en-US" dirty="0"/>
              <a:t>There are many depending on what we cant to capture: pitch classes, onsets or durations (rhythm), polyphony and range (texture)…</a:t>
            </a:r>
          </a:p>
        </p:txBody>
      </p:sp>
      <p:sp>
        <p:nvSpPr>
          <p:cNvPr id="5" name="Content Placeholder 2">
            <a:extLst>
              <a:ext uri="{FF2B5EF4-FFF2-40B4-BE49-F238E27FC236}">
                <a16:creationId xmlns:a16="http://schemas.microsoft.com/office/drawing/2014/main" id="{32E12B3A-D89B-3544-A08A-A93C2150379D}"/>
              </a:ext>
            </a:extLst>
          </p:cNvPr>
          <p:cNvSpPr txBox="1">
            <a:spLocks/>
          </p:cNvSpPr>
          <p:nvPr/>
        </p:nvSpPr>
        <p:spPr>
          <a:xfrm>
            <a:off x="838200" y="2105043"/>
            <a:ext cx="10515600" cy="503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One way to go with it, if we are only interested in pitch classes:</a:t>
            </a:r>
          </a:p>
        </p:txBody>
      </p:sp>
      <p:pic>
        <p:nvPicPr>
          <p:cNvPr id="7" name="Picture 6">
            <a:extLst>
              <a:ext uri="{FF2B5EF4-FFF2-40B4-BE49-F238E27FC236}">
                <a16:creationId xmlns:a16="http://schemas.microsoft.com/office/drawing/2014/main" id="{C20DB866-4C19-BA4C-B917-DE5619ECD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8061" y="3648756"/>
            <a:ext cx="7223670" cy="2946917"/>
          </a:xfrm>
          <a:prstGeom prst="rect">
            <a:avLst/>
          </a:prstGeom>
        </p:spPr>
      </p:pic>
    </p:spTree>
    <p:extLst>
      <p:ext uri="{BB962C8B-B14F-4D97-AF65-F5344CB8AC3E}">
        <p14:creationId xmlns:p14="http://schemas.microsoft.com/office/powerpoint/2010/main" val="1618990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Melodic harmoniser example</a:t>
            </a:r>
          </a:p>
        </p:txBody>
      </p:sp>
      <p:sp>
        <p:nvSpPr>
          <p:cNvPr id="3" name="Content Placeholder 2"/>
          <p:cNvSpPr>
            <a:spLocks noGrp="1"/>
          </p:cNvSpPr>
          <p:nvPr>
            <p:ph idx="1"/>
          </p:nvPr>
        </p:nvSpPr>
        <p:spPr>
          <a:xfrm>
            <a:off x="1856956" y="1268976"/>
            <a:ext cx="8229600" cy="663941"/>
          </a:xfrm>
        </p:spPr>
        <p:txBody>
          <a:bodyPr/>
          <a:lstStyle/>
          <a:p>
            <a:pPr marL="0" indent="0">
              <a:buNone/>
            </a:pPr>
            <a:r>
              <a:rPr lang="en-GB" dirty="0"/>
              <a:t>Input:</a:t>
            </a:r>
          </a:p>
        </p:txBody>
      </p:sp>
      <p:pic>
        <p:nvPicPr>
          <p:cNvPr id="4" name="Picture 3" descr="2a_beethovenR_templat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6956" y="1887666"/>
            <a:ext cx="8643252" cy="3814104"/>
          </a:xfrm>
          <a:prstGeom prst="rect">
            <a:avLst/>
          </a:prstGeom>
        </p:spPr>
      </p:pic>
    </p:spTree>
    <p:extLst>
      <p:ext uri="{BB962C8B-B14F-4D97-AF65-F5344CB8AC3E}">
        <p14:creationId xmlns:p14="http://schemas.microsoft.com/office/powerpoint/2010/main" val="8231158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Melodic harmoniser example</a:t>
            </a:r>
          </a:p>
        </p:txBody>
      </p:sp>
      <p:sp>
        <p:nvSpPr>
          <p:cNvPr id="3" name="Content Placeholder 2"/>
          <p:cNvSpPr>
            <a:spLocks noGrp="1"/>
          </p:cNvSpPr>
          <p:nvPr>
            <p:ph idx="1"/>
          </p:nvPr>
        </p:nvSpPr>
        <p:spPr>
          <a:xfrm>
            <a:off x="1981200" y="1600201"/>
            <a:ext cx="8229600" cy="650135"/>
          </a:xfrm>
        </p:spPr>
        <p:txBody>
          <a:bodyPr/>
          <a:lstStyle/>
          <a:p>
            <a:pPr marL="0" indent="0">
              <a:buNone/>
            </a:pPr>
            <a:r>
              <a:rPr lang="en-GB" dirty="0"/>
              <a:t>Output:</a:t>
            </a:r>
          </a:p>
        </p:txBody>
      </p:sp>
      <p:pic>
        <p:nvPicPr>
          <p:cNvPr id="4" name="Picture 3" descr="05_beethoven-kostkapayne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4566" y="2476567"/>
            <a:ext cx="8429124" cy="2410664"/>
          </a:xfrm>
          <a:prstGeom prst="rect">
            <a:avLst/>
          </a:prstGeom>
        </p:spPr>
      </p:pic>
    </p:spTree>
    <p:extLst>
      <p:ext uri="{BB962C8B-B14F-4D97-AF65-F5344CB8AC3E}">
        <p14:creationId xmlns:p14="http://schemas.microsoft.com/office/powerpoint/2010/main" val="16195014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Melodic harmoniser example</a:t>
            </a:r>
          </a:p>
        </p:txBody>
      </p:sp>
      <p:sp>
        <p:nvSpPr>
          <p:cNvPr id="3" name="Content Placeholder 2"/>
          <p:cNvSpPr>
            <a:spLocks noGrp="1"/>
          </p:cNvSpPr>
          <p:nvPr>
            <p:ph idx="1"/>
          </p:nvPr>
        </p:nvSpPr>
        <p:spPr>
          <a:xfrm>
            <a:off x="1981200" y="1600201"/>
            <a:ext cx="8229600" cy="677747"/>
          </a:xfrm>
        </p:spPr>
        <p:txBody>
          <a:bodyPr/>
          <a:lstStyle/>
          <a:p>
            <a:pPr marL="0" indent="0">
              <a:buNone/>
            </a:pPr>
            <a:r>
              <a:rPr lang="en-GB" dirty="0"/>
              <a:t>Overview:</a:t>
            </a:r>
          </a:p>
        </p:txBody>
      </p:sp>
      <p:pic>
        <p:nvPicPr>
          <p:cNvPr id="4" name="Picture 3" descr="system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0424" y="1334461"/>
            <a:ext cx="6670376" cy="5523539"/>
          </a:xfrm>
          <a:prstGeom prst="rect">
            <a:avLst/>
          </a:prstGeom>
        </p:spPr>
      </p:pic>
    </p:spTree>
    <p:extLst>
      <p:ext uri="{BB962C8B-B14F-4D97-AF65-F5344CB8AC3E}">
        <p14:creationId xmlns:p14="http://schemas.microsoft.com/office/powerpoint/2010/main" val="3435025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47512" y="1600201"/>
            <a:ext cx="1917237" cy="705358"/>
          </a:xfrm>
        </p:spPr>
        <p:txBody>
          <a:bodyPr/>
          <a:lstStyle/>
          <a:p>
            <a:pPr marL="0" indent="0">
              <a:buNone/>
            </a:pPr>
            <a:r>
              <a:rPr lang="en-GB" dirty="0"/>
              <a:t>Examples:</a:t>
            </a:r>
          </a:p>
        </p:txBody>
      </p:sp>
      <p:pic>
        <p:nvPicPr>
          <p:cNvPr id="4" name="Picture 3" descr="BachChorales_0245791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4866" y="133886"/>
            <a:ext cx="3635707" cy="2872858"/>
          </a:xfrm>
          <a:prstGeom prst="rect">
            <a:avLst/>
          </a:prstGeom>
        </p:spPr>
      </p:pic>
      <p:pic>
        <p:nvPicPr>
          <p:cNvPr id="5" name="Picture 4" descr="KostkaPayne_02457911.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4747" y="133886"/>
            <a:ext cx="3240118" cy="2567504"/>
          </a:xfrm>
          <a:prstGeom prst="rect">
            <a:avLst/>
          </a:prstGeom>
        </p:spPr>
      </p:pic>
      <p:pic>
        <p:nvPicPr>
          <p:cNvPr id="6" name="Picture 5" descr="BachChorales_02357810.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0069" y="2701390"/>
            <a:ext cx="3644797" cy="2873626"/>
          </a:xfrm>
          <a:prstGeom prst="rect">
            <a:avLst/>
          </a:prstGeom>
        </p:spPr>
      </p:pic>
      <p:pic>
        <p:nvPicPr>
          <p:cNvPr id="7" name="Picture 6" descr="KostkaPayne_0235781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3075" y="3006745"/>
            <a:ext cx="3257496" cy="2568271"/>
          </a:xfrm>
          <a:prstGeom prst="rect">
            <a:avLst/>
          </a:prstGeom>
        </p:spPr>
      </p:pic>
    </p:spTree>
    <p:extLst>
      <p:ext uri="{BB962C8B-B14F-4D97-AF65-F5344CB8AC3E}">
        <p14:creationId xmlns:p14="http://schemas.microsoft.com/office/powerpoint/2010/main" val="28549610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D365-BA75-E549-BAA9-7BDC7C3E061D}"/>
              </a:ext>
            </a:extLst>
          </p:cNvPr>
          <p:cNvSpPr>
            <a:spLocks noGrp="1"/>
          </p:cNvSpPr>
          <p:nvPr>
            <p:ph type="ctrTitle"/>
          </p:nvPr>
        </p:nvSpPr>
        <p:spPr/>
        <p:txBody>
          <a:bodyPr/>
          <a:lstStyle/>
          <a:p>
            <a:r>
              <a:rPr lang="en-US" dirty="0"/>
              <a:t>Computational Creativity and Conceptual Blending</a:t>
            </a:r>
          </a:p>
        </p:txBody>
      </p:sp>
      <p:sp>
        <p:nvSpPr>
          <p:cNvPr id="3" name="Subtitle 2">
            <a:extLst>
              <a:ext uri="{FF2B5EF4-FFF2-40B4-BE49-F238E27FC236}">
                <a16:creationId xmlns:a16="http://schemas.microsoft.com/office/drawing/2014/main" id="{D29CE0FF-7CF4-5147-872A-0E11410BD361}"/>
              </a:ext>
            </a:extLst>
          </p:cNvPr>
          <p:cNvSpPr>
            <a:spLocks noGrp="1"/>
          </p:cNvSpPr>
          <p:nvPr>
            <p:ph type="subTitle" idx="1"/>
          </p:nvPr>
        </p:nvSpPr>
        <p:spPr/>
        <p:txBody>
          <a:bodyPr/>
          <a:lstStyle/>
          <a:p>
            <a:r>
              <a:rPr lang="en-US" dirty="0"/>
              <a:t>Blending harmonic spaces</a:t>
            </a:r>
          </a:p>
        </p:txBody>
      </p:sp>
      <p:sp>
        <p:nvSpPr>
          <p:cNvPr id="4" name="TextBox 3">
            <a:extLst>
              <a:ext uri="{FF2B5EF4-FFF2-40B4-BE49-F238E27FC236}">
                <a16:creationId xmlns:a16="http://schemas.microsoft.com/office/drawing/2014/main" id="{4966A45C-46DE-6C4D-88BF-1C3C82989A0A}"/>
              </a:ext>
            </a:extLst>
          </p:cNvPr>
          <p:cNvSpPr txBox="1"/>
          <p:nvPr/>
        </p:nvSpPr>
        <p:spPr>
          <a:xfrm>
            <a:off x="0" y="0"/>
            <a:ext cx="985719" cy="384721"/>
          </a:xfrm>
          <a:prstGeom prst="rect">
            <a:avLst/>
          </a:prstGeom>
          <a:noFill/>
        </p:spPr>
        <p:txBody>
          <a:bodyPr wrap="none" rtlCol="0">
            <a:spAutoFit/>
          </a:bodyPr>
          <a:lstStyle/>
          <a:p>
            <a:r>
              <a:rPr lang="en-US" sz="1900" dirty="0"/>
              <a:t>Part 3/3</a:t>
            </a:r>
          </a:p>
        </p:txBody>
      </p:sp>
    </p:spTree>
    <p:extLst>
      <p:ext uri="{BB962C8B-B14F-4D97-AF65-F5344CB8AC3E}">
        <p14:creationId xmlns:p14="http://schemas.microsoft.com/office/powerpoint/2010/main" val="937456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Forms of Creativity</a:t>
            </a:r>
            <a:endParaRPr lang="el-GR" dirty="0"/>
          </a:p>
        </p:txBody>
      </p:sp>
      <p:sp>
        <p:nvSpPr>
          <p:cNvPr id="3" name="Content Placeholder 2"/>
          <p:cNvSpPr>
            <a:spLocks noGrp="1"/>
          </p:cNvSpPr>
          <p:nvPr>
            <p:ph idx="1"/>
          </p:nvPr>
        </p:nvSpPr>
        <p:spPr>
          <a:xfrm>
            <a:off x="1981200" y="1600201"/>
            <a:ext cx="8229600" cy="3701008"/>
          </a:xfrm>
        </p:spPr>
        <p:txBody>
          <a:bodyPr>
            <a:normAutofit/>
          </a:bodyPr>
          <a:lstStyle/>
          <a:p>
            <a:pPr marL="0" indent="0">
              <a:buNone/>
            </a:pPr>
            <a:r>
              <a:rPr lang="en-US" dirty="0" err="1"/>
              <a:t>Boden</a:t>
            </a:r>
            <a:r>
              <a:rPr lang="en-US" dirty="0"/>
              <a:t> has proposed three forms of creativity:</a:t>
            </a:r>
          </a:p>
          <a:p>
            <a:r>
              <a:rPr lang="en-US" dirty="0"/>
              <a:t>Exploratory</a:t>
            </a:r>
          </a:p>
          <a:p>
            <a:r>
              <a:rPr lang="en-US" dirty="0"/>
              <a:t>Transformational</a:t>
            </a:r>
          </a:p>
          <a:p>
            <a:r>
              <a:rPr lang="en-US" dirty="0"/>
              <a:t>Combinational</a:t>
            </a:r>
          </a:p>
          <a:p>
            <a:pPr marL="0" indent="0">
              <a:buNone/>
            </a:pPr>
            <a:r>
              <a:rPr lang="en-US" dirty="0"/>
              <a:t>Combinational creativity, has proved to be the hardest to describe formally (</a:t>
            </a:r>
            <a:r>
              <a:rPr lang="en-US" dirty="0" err="1"/>
              <a:t>Boden</a:t>
            </a:r>
            <a:r>
              <a:rPr lang="en-US" dirty="0"/>
              <a:t> 1990).</a:t>
            </a:r>
            <a:endParaRPr lang="el-GR" dirty="0"/>
          </a:p>
        </p:txBody>
      </p:sp>
    </p:spTree>
    <p:extLst>
      <p:ext uri="{BB962C8B-B14F-4D97-AF65-F5344CB8AC3E}">
        <p14:creationId xmlns:p14="http://schemas.microsoft.com/office/powerpoint/2010/main" val="100859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Conceptual Blending</a:t>
            </a:r>
            <a:endParaRPr lang="el-GR" dirty="0"/>
          </a:p>
        </p:txBody>
      </p:sp>
      <p:sp>
        <p:nvSpPr>
          <p:cNvPr id="3" name="Content Placeholder 2"/>
          <p:cNvSpPr>
            <a:spLocks noGrp="1"/>
          </p:cNvSpPr>
          <p:nvPr>
            <p:ph idx="1"/>
          </p:nvPr>
        </p:nvSpPr>
        <p:spPr>
          <a:xfrm>
            <a:off x="1981200" y="1600200"/>
            <a:ext cx="8229600" cy="4997152"/>
          </a:xfrm>
        </p:spPr>
        <p:txBody>
          <a:bodyPr>
            <a:normAutofit/>
          </a:bodyPr>
          <a:lstStyle/>
          <a:p>
            <a:r>
              <a:rPr lang="en-US" dirty="0"/>
              <a:t>Conceptual blending is a cognitive theory developed by </a:t>
            </a:r>
            <a:r>
              <a:rPr lang="en-US" dirty="0" err="1"/>
              <a:t>Fauconnier</a:t>
            </a:r>
            <a:r>
              <a:rPr lang="en-US" dirty="0"/>
              <a:t> and Turner (2001)</a:t>
            </a:r>
          </a:p>
          <a:p>
            <a:r>
              <a:rPr lang="en-US" dirty="0"/>
              <a:t>Elements from diverse, but structurally-related, mental spaces are ‘blended’ giving rise to new conceptual spaces.</a:t>
            </a:r>
          </a:p>
          <a:p>
            <a:r>
              <a:rPr lang="en-US" dirty="0"/>
              <a:t> Such spaces often posses new powerful interpretative properties allowing better understanding of known concepts or the emergence of novel concepts. </a:t>
            </a:r>
          </a:p>
        </p:txBody>
      </p:sp>
    </p:spTree>
    <p:extLst>
      <p:ext uri="{BB962C8B-B14F-4D97-AF65-F5344CB8AC3E}">
        <p14:creationId xmlns:p14="http://schemas.microsoft.com/office/powerpoint/2010/main" val="137346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E346C-849A-6A44-92C6-4AF4D6F82AEB}"/>
              </a:ext>
            </a:extLst>
          </p:cNvPr>
          <p:cNvSpPr>
            <a:spLocks noGrp="1"/>
          </p:cNvSpPr>
          <p:nvPr>
            <p:ph type="title"/>
          </p:nvPr>
        </p:nvSpPr>
        <p:spPr/>
        <p:txBody>
          <a:bodyPr/>
          <a:lstStyle/>
          <a:p>
            <a:r>
              <a:rPr lang="en-US" dirty="0"/>
              <a:t>Conceptual Blending</a:t>
            </a:r>
          </a:p>
        </p:txBody>
      </p:sp>
      <p:sp>
        <p:nvSpPr>
          <p:cNvPr id="4" name="Footer Placeholder 3">
            <a:extLst>
              <a:ext uri="{FF2B5EF4-FFF2-40B4-BE49-F238E27FC236}">
                <a16:creationId xmlns:a16="http://schemas.microsoft.com/office/drawing/2014/main" id="{AF9580F6-5BA0-524F-9ABE-90BDF7DC0910}"/>
              </a:ext>
            </a:extLst>
          </p:cNvPr>
          <p:cNvSpPr>
            <a:spLocks noGrp="1"/>
          </p:cNvSpPr>
          <p:nvPr>
            <p:ph type="ftr" sz="quarter" idx="11"/>
          </p:nvPr>
        </p:nvSpPr>
        <p:spPr/>
        <p:txBody>
          <a:bodyPr/>
          <a:lstStyle/>
          <a:p>
            <a:r>
              <a:rPr lang="en-US"/>
              <a:t>EvoMUSART 2018, Parma, Italy</a:t>
            </a:r>
          </a:p>
        </p:txBody>
      </p:sp>
      <p:pic>
        <p:nvPicPr>
          <p:cNvPr id="7" name="Picture 6">
            <a:extLst>
              <a:ext uri="{FF2B5EF4-FFF2-40B4-BE49-F238E27FC236}">
                <a16:creationId xmlns:a16="http://schemas.microsoft.com/office/drawing/2014/main" id="{9F4526AC-6E4B-F84B-8ECE-5AF396B320F4}"/>
              </a:ext>
            </a:extLst>
          </p:cNvPr>
          <p:cNvPicPr>
            <a:picLocks noChangeAspect="1"/>
          </p:cNvPicPr>
          <p:nvPr/>
        </p:nvPicPr>
        <p:blipFill>
          <a:blip r:embed="rId3"/>
          <a:stretch>
            <a:fillRect/>
          </a:stretch>
        </p:blipFill>
        <p:spPr>
          <a:xfrm>
            <a:off x="2464841" y="1380169"/>
            <a:ext cx="7600373" cy="4773633"/>
          </a:xfrm>
          <a:prstGeom prst="rect">
            <a:avLst/>
          </a:prstGeom>
        </p:spPr>
      </p:pic>
      <p:sp>
        <p:nvSpPr>
          <p:cNvPr id="9" name="TextBox 8">
            <a:extLst>
              <a:ext uri="{FF2B5EF4-FFF2-40B4-BE49-F238E27FC236}">
                <a16:creationId xmlns:a16="http://schemas.microsoft.com/office/drawing/2014/main" id="{5566CCC2-E1AA-8B45-840F-B72CEB51DB4E}"/>
              </a:ext>
            </a:extLst>
          </p:cNvPr>
          <p:cNvSpPr txBox="1"/>
          <p:nvPr/>
        </p:nvSpPr>
        <p:spPr>
          <a:xfrm>
            <a:off x="336885" y="5830637"/>
            <a:ext cx="4422173" cy="646331"/>
          </a:xfrm>
          <a:prstGeom prst="rect">
            <a:avLst/>
          </a:prstGeom>
          <a:noFill/>
        </p:spPr>
        <p:txBody>
          <a:bodyPr wrap="none" rtlCol="0">
            <a:spAutoFit/>
          </a:bodyPr>
          <a:lstStyle/>
          <a:p>
            <a:r>
              <a:rPr lang="en-US" dirty="0"/>
              <a:t>Example from the COINVENT project </a:t>
            </a:r>
            <a:r>
              <a:rPr lang="en-US" sz="1050" dirty="0"/>
              <a:t>(2013-2016)</a:t>
            </a:r>
          </a:p>
          <a:p>
            <a:r>
              <a:rPr lang="en-US" dirty="0">
                <a:hlinkClick r:id="rId4"/>
              </a:rPr>
              <a:t>http://coinvent.uni-osnabrueck.de/</a:t>
            </a:r>
            <a:r>
              <a:rPr lang="en-US" dirty="0"/>
              <a:t> </a:t>
            </a:r>
          </a:p>
        </p:txBody>
      </p:sp>
    </p:spTree>
    <p:extLst>
      <p:ext uri="{BB962C8B-B14F-4D97-AF65-F5344CB8AC3E}">
        <p14:creationId xmlns:p14="http://schemas.microsoft.com/office/powerpoint/2010/main" val="140290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Blending in humour</a:t>
            </a:r>
          </a:p>
        </p:txBody>
      </p:sp>
      <p:sp>
        <p:nvSpPr>
          <p:cNvPr id="3" name="Content Placeholder 2"/>
          <p:cNvSpPr>
            <a:spLocks noGrp="1"/>
          </p:cNvSpPr>
          <p:nvPr>
            <p:ph idx="1"/>
          </p:nvPr>
        </p:nvSpPr>
        <p:spPr>
          <a:xfrm>
            <a:off x="1981200" y="2210137"/>
            <a:ext cx="8229600" cy="1613321"/>
          </a:xfrm>
        </p:spPr>
        <p:txBody>
          <a:bodyPr>
            <a:normAutofit/>
          </a:bodyPr>
          <a:lstStyle/>
          <a:p>
            <a:pPr marL="0" indent="0">
              <a:buNone/>
            </a:pPr>
            <a:r>
              <a:rPr lang="en-GB" dirty="0">
                <a:solidFill>
                  <a:srgbClr val="00A8A0"/>
                </a:solidFill>
              </a:rPr>
              <a:t>Question</a:t>
            </a:r>
            <a:endParaRPr lang="en-GB" dirty="0"/>
          </a:p>
          <a:p>
            <a:pPr marL="0" indent="0">
              <a:buNone/>
            </a:pPr>
            <a:r>
              <a:rPr lang="en-GB" dirty="0"/>
              <a:t>What do people who are insomniacs, dyslectics and agnostics do at night?</a:t>
            </a:r>
          </a:p>
        </p:txBody>
      </p:sp>
      <p:sp>
        <p:nvSpPr>
          <p:cNvPr id="4" name="Content Placeholder 2"/>
          <p:cNvSpPr txBox="1">
            <a:spLocks/>
          </p:cNvSpPr>
          <p:nvPr/>
        </p:nvSpPr>
        <p:spPr>
          <a:xfrm>
            <a:off x="1981200" y="4677297"/>
            <a:ext cx="8229600" cy="131976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dirty="0">
                <a:solidFill>
                  <a:srgbClr val="00A8A0"/>
                </a:solidFill>
              </a:rPr>
              <a:t>Answer</a:t>
            </a:r>
            <a:endParaRPr lang="en-GB" dirty="0"/>
          </a:p>
          <a:p>
            <a:pPr marL="0" indent="0">
              <a:buNone/>
            </a:pPr>
            <a:r>
              <a:rPr lang="en-GB" dirty="0"/>
              <a:t>They stay awake wondering if the is a dog.</a:t>
            </a:r>
          </a:p>
        </p:txBody>
      </p:sp>
    </p:spTree>
    <p:extLst>
      <p:ext uri="{BB962C8B-B14F-4D97-AF65-F5344CB8AC3E}">
        <p14:creationId xmlns:p14="http://schemas.microsoft.com/office/powerpoint/2010/main" val="88615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5208C-2C86-9E45-8D95-6107257D9E1D}"/>
              </a:ext>
            </a:extLst>
          </p:cNvPr>
          <p:cNvSpPr>
            <a:spLocks noGrp="1"/>
          </p:cNvSpPr>
          <p:nvPr>
            <p:ph type="title"/>
          </p:nvPr>
        </p:nvSpPr>
        <p:spPr/>
        <p:txBody>
          <a:bodyPr/>
          <a:lstStyle/>
          <a:p>
            <a:r>
              <a:rPr lang="en-US" dirty="0"/>
              <a:t>Conceptual blending framework</a:t>
            </a:r>
          </a:p>
        </p:txBody>
      </p:sp>
      <p:pic>
        <p:nvPicPr>
          <p:cNvPr id="5" name="Picture 4">
            <a:extLst>
              <a:ext uri="{FF2B5EF4-FFF2-40B4-BE49-F238E27FC236}">
                <a16:creationId xmlns:a16="http://schemas.microsoft.com/office/drawing/2014/main" id="{1B960A2B-B054-5F49-969C-E83FAE5470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242" y="2222500"/>
            <a:ext cx="3656512" cy="3047093"/>
          </a:xfrm>
          <a:prstGeom prst="rect">
            <a:avLst/>
          </a:prstGeom>
        </p:spPr>
      </p:pic>
      <p:pic>
        <p:nvPicPr>
          <p:cNvPr id="7" name="Picture 6">
            <a:extLst>
              <a:ext uri="{FF2B5EF4-FFF2-40B4-BE49-F238E27FC236}">
                <a16:creationId xmlns:a16="http://schemas.microsoft.com/office/drawing/2014/main" id="{12AB7650-797F-3D41-A3F8-77780BFFFF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9385" y="1560059"/>
            <a:ext cx="6356040" cy="4644798"/>
          </a:xfrm>
          <a:prstGeom prst="rect">
            <a:avLst/>
          </a:prstGeom>
        </p:spPr>
      </p:pic>
    </p:spTree>
    <p:extLst>
      <p:ext uri="{BB962C8B-B14F-4D97-AF65-F5344CB8AC3E}">
        <p14:creationId xmlns:p14="http://schemas.microsoft.com/office/powerpoint/2010/main" val="82346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2E12B3A-D89B-3544-A08A-A93C2150379D}"/>
              </a:ext>
            </a:extLst>
          </p:cNvPr>
          <p:cNvSpPr txBox="1">
            <a:spLocks/>
          </p:cNvSpPr>
          <p:nvPr/>
        </p:nvSpPr>
        <p:spPr>
          <a:xfrm>
            <a:off x="958122" y="164900"/>
            <a:ext cx="10515600" cy="5032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One way to go with it, if we are only interested in pitch classes:</a:t>
            </a:r>
          </a:p>
        </p:txBody>
      </p:sp>
      <p:pic>
        <p:nvPicPr>
          <p:cNvPr id="7" name="Picture 6">
            <a:extLst>
              <a:ext uri="{FF2B5EF4-FFF2-40B4-BE49-F238E27FC236}">
                <a16:creationId xmlns:a16="http://schemas.microsoft.com/office/drawing/2014/main" id="{C20DB866-4C19-BA4C-B917-DE5619ECD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642" y="944659"/>
            <a:ext cx="7164778" cy="2922892"/>
          </a:xfrm>
          <a:prstGeom prst="rect">
            <a:avLst/>
          </a:prstGeom>
          <a:ln w="82550">
            <a:solidFill>
              <a:schemeClr val="tx1"/>
            </a:solidFill>
          </a:ln>
        </p:spPr>
      </p:pic>
      <p:pic>
        <p:nvPicPr>
          <p:cNvPr id="13" name="Picture 12">
            <a:extLst>
              <a:ext uri="{FF2B5EF4-FFF2-40B4-BE49-F238E27FC236}">
                <a16:creationId xmlns:a16="http://schemas.microsoft.com/office/drawing/2014/main" id="{FFC5BB3A-F2B8-7044-9B4D-A3A0FEC8C9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038" y="3867551"/>
            <a:ext cx="5970382" cy="1895360"/>
          </a:xfrm>
          <a:prstGeom prst="rect">
            <a:avLst/>
          </a:prstGeom>
          <a:ln w="82550">
            <a:solidFill>
              <a:schemeClr val="tx1"/>
            </a:solidFill>
          </a:ln>
        </p:spPr>
      </p:pic>
      <p:cxnSp>
        <p:nvCxnSpPr>
          <p:cNvPr id="15" name="Curved Connector 14">
            <a:extLst>
              <a:ext uri="{FF2B5EF4-FFF2-40B4-BE49-F238E27FC236}">
                <a16:creationId xmlns:a16="http://schemas.microsoft.com/office/drawing/2014/main" id="{0A0D93F8-9367-834A-B31A-CD6A982A105D}"/>
              </a:ext>
            </a:extLst>
          </p:cNvPr>
          <p:cNvCxnSpPr>
            <a:stCxn id="7" idx="3"/>
            <a:endCxn id="13" idx="3"/>
          </p:cNvCxnSpPr>
          <p:nvPr/>
        </p:nvCxnSpPr>
        <p:spPr>
          <a:xfrm>
            <a:off x="7565420" y="2406105"/>
            <a:ext cx="12700" cy="2409126"/>
          </a:xfrm>
          <a:prstGeom prst="curvedConnector3">
            <a:avLst>
              <a:gd name="adj1" fmla="val 6120000"/>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03ED26F-CC64-E94B-B295-41F69E9C8DA8}"/>
              </a:ext>
            </a:extLst>
          </p:cNvPr>
          <p:cNvSpPr txBox="1">
            <a:spLocks/>
          </p:cNvSpPr>
          <p:nvPr/>
        </p:nvSpPr>
        <p:spPr>
          <a:xfrm>
            <a:off x="7894929" y="1434567"/>
            <a:ext cx="4049421" cy="971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Extraction of relative</a:t>
            </a:r>
          </a:p>
          <a:p>
            <a:pPr marL="0" indent="0" algn="ctr">
              <a:buFont typeface="Arial" panose="020B0604020202020204" pitchFamily="34" charset="0"/>
              <a:buNone/>
            </a:pPr>
            <a:r>
              <a:rPr lang="en-US" dirty="0"/>
              <a:t>pitch classes</a:t>
            </a:r>
          </a:p>
        </p:txBody>
      </p:sp>
      <p:pic>
        <p:nvPicPr>
          <p:cNvPr id="19" name="Picture 18">
            <a:extLst>
              <a:ext uri="{FF2B5EF4-FFF2-40B4-BE49-F238E27FC236}">
                <a16:creationId xmlns:a16="http://schemas.microsoft.com/office/drawing/2014/main" id="{3AA75830-C6C3-B540-9FC0-B48713FA79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40750" y="3028950"/>
            <a:ext cx="3403600" cy="2552700"/>
          </a:xfrm>
          <a:prstGeom prst="rect">
            <a:avLst/>
          </a:prstGeom>
          <a:ln w="82550">
            <a:solidFill>
              <a:schemeClr val="tx1"/>
            </a:solidFill>
          </a:ln>
        </p:spPr>
      </p:pic>
      <p:cxnSp>
        <p:nvCxnSpPr>
          <p:cNvPr id="20" name="Curved Connector 19">
            <a:extLst>
              <a:ext uri="{FF2B5EF4-FFF2-40B4-BE49-F238E27FC236}">
                <a16:creationId xmlns:a16="http://schemas.microsoft.com/office/drawing/2014/main" id="{09F50C08-200D-DF49-8BD8-4DD4B6D1EE11}"/>
              </a:ext>
            </a:extLst>
          </p:cNvPr>
          <p:cNvCxnSpPr>
            <a:cxnSpLocks/>
            <a:stCxn id="13" idx="2"/>
            <a:endCxn id="19" idx="2"/>
          </p:cNvCxnSpPr>
          <p:nvPr/>
        </p:nvCxnSpPr>
        <p:spPr>
          <a:xfrm rot="5400000" flipH="1" flipV="1">
            <a:off x="7320758" y="2841120"/>
            <a:ext cx="181261" cy="5662321"/>
          </a:xfrm>
          <a:prstGeom prst="curvedConnector3">
            <a:avLst>
              <a:gd name="adj1" fmla="val -220703"/>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F5557429-241A-C048-9B4E-842CC824AD8D}"/>
              </a:ext>
            </a:extLst>
          </p:cNvPr>
          <p:cNvSpPr txBox="1">
            <a:spLocks/>
          </p:cNvSpPr>
          <p:nvPr/>
        </p:nvSpPr>
        <p:spPr>
          <a:xfrm>
            <a:off x="3591744" y="6348069"/>
            <a:ext cx="6696645" cy="50324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Extraction of relative pitch class profile (</a:t>
            </a:r>
            <a:r>
              <a:rPr lang="en-US" dirty="0" err="1"/>
              <a:t>rPCP</a:t>
            </a:r>
            <a:r>
              <a:rPr lang="en-US" dirty="0"/>
              <a:t>)</a:t>
            </a:r>
          </a:p>
        </p:txBody>
      </p:sp>
    </p:spTree>
    <p:extLst>
      <p:ext uri="{BB962C8B-B14F-4D97-AF65-F5344CB8AC3E}">
        <p14:creationId xmlns:p14="http://schemas.microsoft.com/office/powerpoint/2010/main" val="3342270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r="24415"/>
          <a:stretch/>
        </p:blipFill>
        <p:spPr>
          <a:xfrm>
            <a:off x="6014308" y="1495715"/>
            <a:ext cx="5949092" cy="2282202"/>
          </a:xfrm>
        </p:spPr>
      </p:pic>
      <p:pic>
        <p:nvPicPr>
          <p:cNvPr id="5" name="cad_tritoneSub.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77884" y="3763233"/>
            <a:ext cx="431800" cy="431800"/>
          </a:xfrm>
          <a:prstGeom prst="rect">
            <a:avLst/>
          </a:prstGeom>
        </p:spPr>
      </p:pic>
      <p:pic>
        <p:nvPicPr>
          <p:cNvPr id="6" name="cad_perf7.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694905" y="3757875"/>
            <a:ext cx="406400" cy="406400"/>
          </a:xfrm>
          <a:prstGeom prst="rect">
            <a:avLst/>
          </a:prstGeom>
        </p:spPr>
      </p:pic>
      <p:pic>
        <p:nvPicPr>
          <p:cNvPr id="7" name="cad_phrygian_in_C.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88854" y="3757875"/>
            <a:ext cx="457200" cy="457200"/>
          </a:xfrm>
          <a:prstGeom prst="rect">
            <a:avLst/>
          </a:prstGeom>
        </p:spPr>
      </p:pic>
      <p:sp>
        <p:nvSpPr>
          <p:cNvPr id="11" name="Title 1">
            <a:extLst>
              <a:ext uri="{FF2B5EF4-FFF2-40B4-BE49-F238E27FC236}">
                <a16:creationId xmlns:a16="http://schemas.microsoft.com/office/drawing/2014/main" id="{71B134D8-A75B-D548-901B-4BBE8DDE281C}"/>
              </a:ext>
            </a:extLst>
          </p:cNvPr>
          <p:cNvSpPr>
            <a:spLocks noGrp="1"/>
          </p:cNvSpPr>
          <p:nvPr>
            <p:ph type="title"/>
          </p:nvPr>
        </p:nvSpPr>
        <p:spPr>
          <a:xfrm>
            <a:off x="838200" y="365125"/>
            <a:ext cx="10515600" cy="1325563"/>
          </a:xfrm>
        </p:spPr>
        <p:txBody>
          <a:bodyPr/>
          <a:lstStyle/>
          <a:p>
            <a:r>
              <a:rPr lang="en-US" dirty="0"/>
              <a:t>Conceptual Blending – a musical example</a:t>
            </a:r>
          </a:p>
        </p:txBody>
      </p:sp>
      <p:pic>
        <p:nvPicPr>
          <p:cNvPr id="12" name="Picture 11">
            <a:extLst>
              <a:ext uri="{FF2B5EF4-FFF2-40B4-BE49-F238E27FC236}">
                <a16:creationId xmlns:a16="http://schemas.microsoft.com/office/drawing/2014/main" id="{C5C97656-248D-114E-A840-A1D189A38E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346807"/>
            <a:ext cx="5927202" cy="4374223"/>
          </a:xfrm>
          <a:prstGeom prst="rect">
            <a:avLst/>
          </a:prstGeom>
        </p:spPr>
      </p:pic>
      <p:sp>
        <p:nvSpPr>
          <p:cNvPr id="13" name="TextBox 12">
            <a:extLst>
              <a:ext uri="{FF2B5EF4-FFF2-40B4-BE49-F238E27FC236}">
                <a16:creationId xmlns:a16="http://schemas.microsoft.com/office/drawing/2014/main" id="{6933E60C-79C3-5A4C-A079-AC5B74054960}"/>
              </a:ext>
            </a:extLst>
          </p:cNvPr>
          <p:cNvSpPr txBox="1"/>
          <p:nvPr/>
        </p:nvSpPr>
        <p:spPr>
          <a:xfrm>
            <a:off x="336885" y="5830637"/>
            <a:ext cx="4422173" cy="646331"/>
          </a:xfrm>
          <a:prstGeom prst="rect">
            <a:avLst/>
          </a:prstGeom>
          <a:noFill/>
        </p:spPr>
        <p:txBody>
          <a:bodyPr wrap="none" rtlCol="0">
            <a:spAutoFit/>
          </a:bodyPr>
          <a:lstStyle/>
          <a:p>
            <a:r>
              <a:rPr lang="en-US" dirty="0"/>
              <a:t>Example from the COINVENT project </a:t>
            </a:r>
            <a:r>
              <a:rPr lang="en-US" sz="1050" dirty="0"/>
              <a:t>(2013-2016)</a:t>
            </a:r>
          </a:p>
          <a:p>
            <a:r>
              <a:rPr lang="en-US" dirty="0">
                <a:hlinkClick r:id="rId12"/>
              </a:rPr>
              <a:t>http://coinvent.uni-osnabrueck.de/</a:t>
            </a:r>
            <a:r>
              <a:rPr lang="en-US" dirty="0"/>
              <a:t> </a:t>
            </a:r>
          </a:p>
        </p:txBody>
      </p:sp>
      <p:sp>
        <p:nvSpPr>
          <p:cNvPr id="14" name="TextBox 13">
            <a:extLst>
              <a:ext uri="{FF2B5EF4-FFF2-40B4-BE49-F238E27FC236}">
                <a16:creationId xmlns:a16="http://schemas.microsoft.com/office/drawing/2014/main" id="{19DD455C-632D-494B-812C-95112A3CCDF3}"/>
              </a:ext>
            </a:extLst>
          </p:cNvPr>
          <p:cNvSpPr txBox="1"/>
          <p:nvPr/>
        </p:nvSpPr>
        <p:spPr>
          <a:xfrm>
            <a:off x="7006367" y="5845104"/>
            <a:ext cx="5243551" cy="646331"/>
          </a:xfrm>
          <a:prstGeom prst="rect">
            <a:avLst/>
          </a:prstGeom>
          <a:noFill/>
        </p:spPr>
        <p:txBody>
          <a:bodyPr wrap="none" rtlCol="0">
            <a:spAutoFit/>
          </a:bodyPr>
          <a:lstStyle/>
          <a:p>
            <a:r>
              <a:rPr lang="en-US" dirty="0"/>
              <a:t>See also the CHAMELEON website:</a:t>
            </a:r>
            <a:endParaRPr lang="en-US" sz="1050" dirty="0"/>
          </a:p>
          <a:p>
            <a:r>
              <a:rPr lang="en-US" dirty="0">
                <a:hlinkClick r:id="rId13"/>
              </a:rPr>
              <a:t>http://ccm.web.auth.gr/blendedharmonisations.html</a:t>
            </a:r>
            <a:r>
              <a:rPr lang="en-US" dirty="0"/>
              <a:t> </a:t>
            </a:r>
          </a:p>
        </p:txBody>
      </p:sp>
      <p:pic>
        <p:nvPicPr>
          <p:cNvPr id="15" name="Picture 2" descr="C:\Users\ICMPC2012\Documents\pap-mine\COINVENT-papers\chameleon-website\chameleonLOGO\header-blugrey-whiteLetters2.jpg">
            <a:extLst>
              <a:ext uri="{FF2B5EF4-FFF2-40B4-BE49-F238E27FC236}">
                <a16:creationId xmlns:a16="http://schemas.microsoft.com/office/drawing/2014/main" id="{C796BC20-7C57-5F45-87A4-FEC8A700233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71" r="81672"/>
          <a:stretch/>
        </p:blipFill>
        <p:spPr bwMode="auto">
          <a:xfrm>
            <a:off x="10534137" y="4908507"/>
            <a:ext cx="1119293" cy="1195629"/>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Footer Placeholder 3">
            <a:extLst>
              <a:ext uri="{FF2B5EF4-FFF2-40B4-BE49-F238E27FC236}">
                <a16:creationId xmlns:a16="http://schemas.microsoft.com/office/drawing/2014/main" id="{6C2AE87D-112D-724B-9D85-DF2A0270D2AE}"/>
              </a:ext>
            </a:extLst>
          </p:cNvPr>
          <p:cNvSpPr>
            <a:spLocks noGrp="1"/>
          </p:cNvSpPr>
          <p:nvPr>
            <p:ph type="ftr" sz="quarter" idx="11"/>
          </p:nvPr>
        </p:nvSpPr>
        <p:spPr>
          <a:xfrm>
            <a:off x="4038600" y="6356350"/>
            <a:ext cx="4114800" cy="365125"/>
          </a:xfrm>
        </p:spPr>
        <p:txBody>
          <a:bodyPr/>
          <a:lstStyle/>
          <a:p>
            <a:r>
              <a:rPr lang="en-US" dirty="0" err="1"/>
              <a:t>EvoMUSART</a:t>
            </a:r>
            <a:r>
              <a:rPr lang="en-US" dirty="0"/>
              <a:t> 2018, Parma, Italy</a:t>
            </a:r>
          </a:p>
        </p:txBody>
      </p:sp>
      <p:pic>
        <p:nvPicPr>
          <p:cNvPr id="19" name="Picture 18">
            <a:extLst>
              <a:ext uri="{FF2B5EF4-FFF2-40B4-BE49-F238E27FC236}">
                <a16:creationId xmlns:a16="http://schemas.microsoft.com/office/drawing/2014/main" id="{06D3BF74-7131-A646-9D06-EFEDD48019C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101305" y="3940104"/>
            <a:ext cx="1905000" cy="1905000"/>
          </a:xfrm>
          <a:prstGeom prst="rect">
            <a:avLst/>
          </a:prstGeom>
        </p:spPr>
      </p:pic>
    </p:spTree>
    <p:extLst>
      <p:ext uri="{BB962C8B-B14F-4D97-AF65-F5344CB8AC3E}">
        <p14:creationId xmlns:p14="http://schemas.microsoft.com/office/powerpoint/2010/main" val="58170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005"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seq concurrent="1" nextAc="seek">
              <p:cTn id="13" restart="whenNotActive" fill="hold" evtFilter="cancelBubble" nodeType="interactiveSeq">
                <p:stCondLst>
                  <p:cond evt="onClick" delay="0">
                    <p:tgtEl>
                      <p:spTgt spid="6"/>
                    </p:tgtEl>
                  </p:cond>
                </p:stCondLst>
                <p:endSync evt="end" delay="0">
                  <p:rtn val="all"/>
                </p:endSync>
                <p:childTnLst>
                  <p:par>
                    <p:cTn id="14" fill="hold">
                      <p:stCondLst>
                        <p:cond delay="0"/>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4005" fill="hold"/>
                                        <p:tgtEl>
                                          <p:spTgt spid="6"/>
                                        </p:tgtEl>
                                      </p:cBhvr>
                                    </p:cmd>
                                  </p:childTnLst>
                                </p:cTn>
                              </p:par>
                            </p:childTnLst>
                          </p:cTn>
                        </p:par>
                      </p:childTnLst>
                    </p:cTn>
                  </p:par>
                </p:childTnLst>
              </p:cTn>
              <p:nextCondLst>
                <p:cond evt="onClick" delay="0">
                  <p:tgtEl>
                    <p:spTgt spid="6"/>
                  </p:tgtEl>
                </p:cond>
              </p:nextCondLst>
            </p:seq>
            <p:audio>
              <p:cMediaNode vol="80000">
                <p:cTn id="18" fill="hold" display="0">
                  <p:stCondLst>
                    <p:cond delay="indefinite"/>
                  </p:stCondLst>
                  <p:endCondLst>
                    <p:cond evt="onStopAudio" delay="0">
                      <p:tgtEl>
                        <p:sldTgt/>
                      </p:tgtEl>
                    </p:cond>
                  </p:endCondLst>
                </p:cTn>
                <p:tgtEl>
                  <p:spTgt spid="6"/>
                </p:tgtEl>
              </p:cMediaNode>
            </p:audio>
            <p:seq concurrent="1" nextAc="seek">
              <p:cTn id="19" restart="whenNotActive" fill="hold" evtFilter="cancelBubble" nodeType="interactiveSeq">
                <p:stCondLst>
                  <p:cond evt="onClick" delay="0">
                    <p:tgtEl>
                      <p:spTgt spid="7"/>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6001" fill="hold"/>
                                        <p:tgtEl>
                                          <p:spTgt spid="7"/>
                                        </p:tgtEl>
                                      </p:cBhvr>
                                    </p:cmd>
                                  </p:childTnLst>
                                </p:cTn>
                              </p:par>
                            </p:childTnLst>
                          </p:cTn>
                        </p:par>
                      </p:childTnLst>
                    </p:cTn>
                  </p:par>
                </p:childTnLst>
              </p:cTn>
              <p:nextCondLst>
                <p:cond evt="onClick" delay="0">
                  <p:tgtEl>
                    <p:spTgt spid="7"/>
                  </p:tgtEl>
                </p:cond>
              </p:nextCondLst>
            </p:seq>
            <p:audio>
              <p:cMediaNode vol="80000">
                <p:cTn id="24"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r="24415"/>
          <a:stretch/>
        </p:blipFill>
        <p:spPr>
          <a:xfrm>
            <a:off x="6014308" y="1495715"/>
            <a:ext cx="5949092" cy="2282202"/>
          </a:xfrm>
        </p:spPr>
      </p:pic>
      <p:pic>
        <p:nvPicPr>
          <p:cNvPr id="5" name="cad_tritoneSub.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77884" y="3763233"/>
            <a:ext cx="431800" cy="431800"/>
          </a:xfrm>
          <a:prstGeom prst="rect">
            <a:avLst/>
          </a:prstGeom>
        </p:spPr>
      </p:pic>
      <p:pic>
        <p:nvPicPr>
          <p:cNvPr id="6" name="cad_perf7.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694905" y="3757875"/>
            <a:ext cx="406400" cy="406400"/>
          </a:xfrm>
          <a:prstGeom prst="rect">
            <a:avLst/>
          </a:prstGeom>
        </p:spPr>
      </p:pic>
      <p:pic>
        <p:nvPicPr>
          <p:cNvPr id="7" name="cad_phrygian_in_C.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88854" y="3757875"/>
            <a:ext cx="457200" cy="457200"/>
          </a:xfrm>
          <a:prstGeom prst="rect">
            <a:avLst/>
          </a:prstGeom>
        </p:spPr>
      </p:pic>
      <p:sp>
        <p:nvSpPr>
          <p:cNvPr id="11" name="Title 1">
            <a:extLst>
              <a:ext uri="{FF2B5EF4-FFF2-40B4-BE49-F238E27FC236}">
                <a16:creationId xmlns:a16="http://schemas.microsoft.com/office/drawing/2014/main" id="{71B134D8-A75B-D548-901B-4BBE8DDE281C}"/>
              </a:ext>
            </a:extLst>
          </p:cNvPr>
          <p:cNvSpPr>
            <a:spLocks noGrp="1"/>
          </p:cNvSpPr>
          <p:nvPr>
            <p:ph type="title"/>
          </p:nvPr>
        </p:nvSpPr>
        <p:spPr>
          <a:xfrm>
            <a:off x="838200" y="365125"/>
            <a:ext cx="10515600" cy="1325563"/>
          </a:xfrm>
        </p:spPr>
        <p:txBody>
          <a:bodyPr/>
          <a:lstStyle/>
          <a:p>
            <a:r>
              <a:rPr lang="en-US" dirty="0"/>
              <a:t>Conceptual Blending – nuts and bots</a:t>
            </a:r>
          </a:p>
        </p:txBody>
      </p:sp>
      <p:sp>
        <p:nvSpPr>
          <p:cNvPr id="13" name="TextBox 12">
            <a:extLst>
              <a:ext uri="{FF2B5EF4-FFF2-40B4-BE49-F238E27FC236}">
                <a16:creationId xmlns:a16="http://schemas.microsoft.com/office/drawing/2014/main" id="{6933E60C-79C3-5A4C-A079-AC5B74054960}"/>
              </a:ext>
            </a:extLst>
          </p:cNvPr>
          <p:cNvSpPr txBox="1"/>
          <p:nvPr/>
        </p:nvSpPr>
        <p:spPr>
          <a:xfrm>
            <a:off x="336885" y="5830637"/>
            <a:ext cx="4422173" cy="646331"/>
          </a:xfrm>
          <a:prstGeom prst="rect">
            <a:avLst/>
          </a:prstGeom>
          <a:noFill/>
        </p:spPr>
        <p:txBody>
          <a:bodyPr wrap="none" rtlCol="0">
            <a:spAutoFit/>
          </a:bodyPr>
          <a:lstStyle/>
          <a:p>
            <a:r>
              <a:rPr lang="en-US" dirty="0"/>
              <a:t>Example from the COINVENT project </a:t>
            </a:r>
            <a:r>
              <a:rPr lang="en-US" sz="1050" dirty="0"/>
              <a:t>(2013-2016)</a:t>
            </a:r>
          </a:p>
          <a:p>
            <a:r>
              <a:rPr lang="en-US" dirty="0">
                <a:hlinkClick r:id="rId11"/>
              </a:rPr>
              <a:t>http://coinvent.uni-osnabrueck.de/</a:t>
            </a:r>
            <a:r>
              <a:rPr lang="en-US" dirty="0"/>
              <a:t> </a:t>
            </a:r>
          </a:p>
        </p:txBody>
      </p:sp>
      <p:sp>
        <p:nvSpPr>
          <p:cNvPr id="14" name="TextBox 13">
            <a:extLst>
              <a:ext uri="{FF2B5EF4-FFF2-40B4-BE49-F238E27FC236}">
                <a16:creationId xmlns:a16="http://schemas.microsoft.com/office/drawing/2014/main" id="{19DD455C-632D-494B-812C-95112A3CCDF3}"/>
              </a:ext>
            </a:extLst>
          </p:cNvPr>
          <p:cNvSpPr txBox="1"/>
          <p:nvPr/>
        </p:nvSpPr>
        <p:spPr>
          <a:xfrm>
            <a:off x="7006367" y="5845104"/>
            <a:ext cx="5243551" cy="646331"/>
          </a:xfrm>
          <a:prstGeom prst="rect">
            <a:avLst/>
          </a:prstGeom>
          <a:noFill/>
        </p:spPr>
        <p:txBody>
          <a:bodyPr wrap="none" rtlCol="0">
            <a:spAutoFit/>
          </a:bodyPr>
          <a:lstStyle/>
          <a:p>
            <a:r>
              <a:rPr lang="en-US" dirty="0"/>
              <a:t>See also the CHAMELEON website:</a:t>
            </a:r>
            <a:endParaRPr lang="en-US" sz="1050" dirty="0"/>
          </a:p>
          <a:p>
            <a:r>
              <a:rPr lang="en-US" dirty="0">
                <a:hlinkClick r:id="rId12"/>
              </a:rPr>
              <a:t>http://ccm.web.auth.gr/blendedharmonisations.html</a:t>
            </a:r>
            <a:r>
              <a:rPr lang="en-US" dirty="0"/>
              <a:t> </a:t>
            </a:r>
          </a:p>
        </p:txBody>
      </p:sp>
      <p:pic>
        <p:nvPicPr>
          <p:cNvPr id="3" name="Picture 2">
            <a:extLst>
              <a:ext uri="{FF2B5EF4-FFF2-40B4-BE49-F238E27FC236}">
                <a16:creationId xmlns:a16="http://schemas.microsoft.com/office/drawing/2014/main" id="{7FE2B868-82D3-204A-8B4D-E05ADF4BE0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3145" y="1495715"/>
            <a:ext cx="5027986" cy="3803221"/>
          </a:xfrm>
          <a:prstGeom prst="rect">
            <a:avLst/>
          </a:prstGeom>
        </p:spPr>
      </p:pic>
      <p:pic>
        <p:nvPicPr>
          <p:cNvPr id="15" name="Picture 2" descr="C:\Users\ICMPC2012\Documents\pap-mine\COINVENT-papers\chameleon-website\chameleonLOGO\header-blugrey-whiteLetters2.jpg">
            <a:extLst>
              <a:ext uri="{FF2B5EF4-FFF2-40B4-BE49-F238E27FC236}">
                <a16:creationId xmlns:a16="http://schemas.microsoft.com/office/drawing/2014/main" id="{9694E1AF-438B-AD45-BA77-6D9E7AD3E6E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71" r="81672"/>
          <a:stretch/>
        </p:blipFill>
        <p:spPr bwMode="auto">
          <a:xfrm>
            <a:off x="10534137" y="4908507"/>
            <a:ext cx="1119293" cy="119562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oter Placeholder 3">
            <a:extLst>
              <a:ext uri="{FF2B5EF4-FFF2-40B4-BE49-F238E27FC236}">
                <a16:creationId xmlns:a16="http://schemas.microsoft.com/office/drawing/2014/main" id="{14A398F9-AEEB-4142-B9D8-A2490CDAFA54}"/>
              </a:ext>
            </a:extLst>
          </p:cNvPr>
          <p:cNvSpPr>
            <a:spLocks noGrp="1"/>
          </p:cNvSpPr>
          <p:nvPr>
            <p:ph type="ftr" sz="quarter" idx="11"/>
          </p:nvPr>
        </p:nvSpPr>
        <p:spPr>
          <a:xfrm>
            <a:off x="4038600" y="6356350"/>
            <a:ext cx="4114800" cy="365125"/>
          </a:xfrm>
        </p:spPr>
        <p:txBody>
          <a:bodyPr/>
          <a:lstStyle/>
          <a:p>
            <a:r>
              <a:rPr lang="en-US" dirty="0" err="1"/>
              <a:t>EvoMUSART</a:t>
            </a:r>
            <a:r>
              <a:rPr lang="en-US" dirty="0"/>
              <a:t> 2018, Parma, Italy</a:t>
            </a:r>
          </a:p>
        </p:txBody>
      </p:sp>
    </p:spTree>
    <p:extLst>
      <p:ext uri="{BB962C8B-B14F-4D97-AF65-F5344CB8AC3E}">
        <p14:creationId xmlns:p14="http://schemas.microsoft.com/office/powerpoint/2010/main" val="27888573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05"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209800" y="30693"/>
            <a:ext cx="7086600" cy="147002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0A8A0"/>
                </a:solidFill>
                <a:latin typeface="Helvetica Neue"/>
                <a:ea typeface="+mj-ea"/>
                <a:cs typeface="+mj-cs"/>
              </a:defRPr>
            </a:lvl1pPr>
          </a:lstStyle>
          <a:p>
            <a:r>
              <a:rPr lang="en-US" dirty="0"/>
              <a:t>Blending in harmony</a:t>
            </a:r>
          </a:p>
        </p:txBody>
      </p:sp>
      <p:sp>
        <p:nvSpPr>
          <p:cNvPr id="2" name="TextBox 1"/>
          <p:cNvSpPr txBox="1"/>
          <p:nvPr/>
        </p:nvSpPr>
        <p:spPr>
          <a:xfrm>
            <a:off x="2245896" y="1626656"/>
            <a:ext cx="7423480" cy="1785104"/>
          </a:xfrm>
          <a:prstGeom prst="rect">
            <a:avLst/>
          </a:prstGeom>
          <a:noFill/>
        </p:spPr>
        <p:txBody>
          <a:bodyPr wrap="square" rtlCol="0">
            <a:spAutoFit/>
          </a:bodyPr>
          <a:lstStyle/>
          <a:p>
            <a:r>
              <a:rPr lang="en-US" sz="2200" dirty="0">
                <a:solidFill>
                  <a:srgbClr val="515151"/>
                </a:solidFill>
                <a:latin typeface="Helvetica Neue"/>
              </a:rPr>
              <a:t>Creating novel blends (rather than interpreting existing blends)</a:t>
            </a:r>
          </a:p>
          <a:p>
            <a:r>
              <a:rPr lang="en-US" sz="2200" dirty="0">
                <a:solidFill>
                  <a:srgbClr val="515151"/>
                </a:solidFill>
                <a:latin typeface="Helvetica Neue"/>
              </a:rPr>
              <a:t>Emphasis on the creation of new music as a product of structural blending (not creating new </a:t>
            </a:r>
            <a:r>
              <a:rPr lang="en-US" sz="2200" dirty="0" err="1">
                <a:solidFill>
                  <a:srgbClr val="515151"/>
                </a:solidFill>
                <a:latin typeface="Helvetica Neue"/>
              </a:rPr>
              <a:t>musicogenic</a:t>
            </a:r>
            <a:r>
              <a:rPr lang="en-US" sz="2200" dirty="0">
                <a:solidFill>
                  <a:srgbClr val="515151"/>
                </a:solidFill>
                <a:latin typeface="Helvetica Neue"/>
              </a:rPr>
              <a:t> or referential blends).</a:t>
            </a:r>
            <a:endParaRPr lang="el-GR" sz="2200" dirty="0">
              <a:solidFill>
                <a:srgbClr val="515151"/>
              </a:solidFill>
              <a:latin typeface="Helvetica Neue"/>
            </a:endParaRPr>
          </a:p>
        </p:txBody>
      </p:sp>
      <p:grpSp>
        <p:nvGrpSpPr>
          <p:cNvPr id="7" name="Group 6"/>
          <p:cNvGrpSpPr/>
          <p:nvPr/>
        </p:nvGrpSpPr>
        <p:grpSpPr>
          <a:xfrm>
            <a:off x="2267550" y="3686191"/>
            <a:ext cx="7630427" cy="3051452"/>
            <a:chOff x="801299" y="2973941"/>
            <a:chExt cx="7630427" cy="3051452"/>
          </a:xfrm>
        </p:grpSpPr>
        <p:sp>
          <p:nvSpPr>
            <p:cNvPr id="5" name="Subtítulo 2"/>
            <p:cNvSpPr txBox="1">
              <a:spLocks/>
            </p:cNvSpPr>
            <p:nvPr/>
          </p:nvSpPr>
          <p:spPr>
            <a:xfrm>
              <a:off x="1763826" y="3117323"/>
              <a:ext cx="6400800" cy="723140"/>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200" b="1" dirty="0"/>
                <a:t>Creative </a:t>
              </a:r>
              <a:r>
                <a:rPr lang="en-US" sz="2200" b="1" dirty="0" err="1"/>
                <a:t>Harmonisation</a:t>
              </a:r>
              <a:r>
                <a:rPr lang="en-US" sz="2200" b="1" dirty="0"/>
                <a:t> of </a:t>
              </a:r>
              <a:r>
                <a:rPr lang="en-US" sz="2200" b="1" dirty="0" err="1"/>
                <a:t>MELodies</a:t>
              </a:r>
              <a:r>
                <a:rPr lang="en-US" sz="2200" b="1" dirty="0"/>
                <a:t> via </a:t>
              </a:r>
              <a:r>
                <a:rPr lang="en-US" sz="2200" b="1" dirty="0" err="1"/>
                <a:t>LEarning</a:t>
              </a:r>
              <a:r>
                <a:rPr lang="en-US" sz="2200" b="1" dirty="0"/>
                <a:t> &amp; </a:t>
              </a:r>
              <a:r>
                <a:rPr lang="en-US" sz="2200" b="1" dirty="0" err="1"/>
                <a:t>bLEnding</a:t>
              </a:r>
              <a:r>
                <a:rPr lang="en-US" sz="2200" b="1" dirty="0"/>
                <a:t> of </a:t>
              </a:r>
              <a:r>
                <a:rPr lang="en-US" sz="2200" b="1" dirty="0" err="1"/>
                <a:t>ONtologies</a:t>
              </a:r>
              <a:endParaRPr lang="en-US" sz="2200" b="1" dirty="0"/>
            </a:p>
          </p:txBody>
        </p:sp>
        <p:sp>
          <p:nvSpPr>
            <p:cNvPr id="6" name="Subtítulo 2"/>
            <p:cNvSpPr txBox="1">
              <a:spLocks/>
            </p:cNvSpPr>
            <p:nvPr/>
          </p:nvSpPr>
          <p:spPr>
            <a:xfrm>
              <a:off x="801299" y="4004088"/>
              <a:ext cx="7630427" cy="2021305"/>
            </a:xfrm>
            <a:prstGeom prst="rect">
              <a:avLst/>
            </a:prstGeom>
          </p:spPr>
          <p:txBody>
            <a:bodyPr vert="horz" lIns="91440" tIns="45720" rIns="91440" bIns="45720" rtlCol="0">
              <a:normAutofit fontScale="77500" lnSpcReduction="20000"/>
            </a:bodyPr>
            <a:lstStyle>
              <a:lvl1pPr marL="0" indent="0" algn="ctr" defTabSz="457200" rtl="0" eaLnBrk="1" latinLnBrk="0" hangingPunct="1">
                <a:spcBef>
                  <a:spcPct val="20000"/>
                </a:spcBef>
                <a:buFont typeface="Arial"/>
                <a:buNone/>
                <a:defRPr sz="3200" kern="1200">
                  <a:solidFill>
                    <a:schemeClr val="tx1">
                      <a:tint val="75000"/>
                    </a:schemeClr>
                  </a:solidFill>
                  <a:latin typeface="Helvetica Neu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Neue"/>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Neue"/>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Neue"/>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Neu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marL="457200" indent="-457200" algn="l">
                <a:buFont typeface="Arial"/>
                <a:buChar char="•"/>
              </a:pPr>
              <a:r>
                <a:rPr lang="en-US" sz="2800" dirty="0">
                  <a:solidFill>
                    <a:srgbClr val="515151"/>
                  </a:solidFill>
                </a:rPr>
                <a:t>A system that </a:t>
              </a:r>
              <a:r>
                <a:rPr lang="en-US" sz="2800" dirty="0" err="1">
                  <a:solidFill>
                    <a:srgbClr val="515151"/>
                  </a:solidFill>
                </a:rPr>
                <a:t>harmonises</a:t>
              </a:r>
              <a:r>
                <a:rPr lang="en-US" sz="2800" dirty="0">
                  <a:solidFill>
                    <a:srgbClr val="515151"/>
                  </a:solidFill>
                </a:rPr>
                <a:t> melodies</a:t>
              </a:r>
            </a:p>
            <a:p>
              <a:pPr marL="457200" indent="-457200" algn="l">
                <a:buFont typeface="Arial"/>
                <a:buChar char="•"/>
              </a:pPr>
              <a:r>
                <a:rPr lang="en-US" sz="2800" dirty="0">
                  <a:solidFill>
                    <a:srgbClr val="515151"/>
                  </a:solidFill>
                </a:rPr>
                <a:t>The user inputs a melody</a:t>
              </a:r>
            </a:p>
            <a:p>
              <a:pPr marL="457200" indent="-457200" algn="l">
                <a:buFont typeface="Arial"/>
                <a:buChar char="•"/>
              </a:pPr>
              <a:r>
                <a:rPr lang="en-US" sz="2800" dirty="0">
                  <a:solidFill>
                    <a:srgbClr val="515151"/>
                  </a:solidFill>
                </a:rPr>
                <a:t>The output is a </a:t>
              </a:r>
              <a:r>
                <a:rPr lang="en-US" sz="2800" dirty="0" err="1">
                  <a:solidFill>
                    <a:srgbClr val="515151"/>
                  </a:solidFill>
                </a:rPr>
                <a:t>harmonised</a:t>
              </a:r>
              <a:r>
                <a:rPr lang="en-US" sz="2800" dirty="0">
                  <a:solidFill>
                    <a:srgbClr val="515151"/>
                  </a:solidFill>
                </a:rPr>
                <a:t> melody</a:t>
              </a:r>
            </a:p>
            <a:p>
              <a:pPr marL="457200" indent="-457200" algn="l">
                <a:lnSpc>
                  <a:spcPct val="120000"/>
                </a:lnSpc>
                <a:buFont typeface="Arial"/>
                <a:buChar char="•"/>
              </a:pPr>
              <a:r>
                <a:rPr lang="en-US" sz="2800" dirty="0">
                  <a:solidFill>
                    <a:srgbClr val="515151"/>
                  </a:solidFill>
                </a:rPr>
                <a:t>The produced harmony features </a:t>
              </a:r>
              <a:r>
                <a:rPr lang="en-US" sz="2800" b="1" dirty="0">
                  <a:solidFill>
                    <a:srgbClr val="00A8A0"/>
                  </a:solidFill>
                </a:rPr>
                <a:t>blended </a:t>
              </a:r>
              <a:r>
                <a:rPr lang="en-US" sz="2800" dirty="0">
                  <a:solidFill>
                    <a:srgbClr val="515151"/>
                  </a:solidFill>
                </a:rPr>
                <a:t>characteristics</a:t>
              </a:r>
              <a:r>
                <a:rPr lang="en-US" sz="2800" b="1" dirty="0">
                  <a:solidFill>
                    <a:srgbClr val="515151"/>
                  </a:solidFill>
                </a:rPr>
                <a:t> </a:t>
              </a:r>
              <a:r>
                <a:rPr lang="en-US" sz="2800" dirty="0">
                  <a:solidFill>
                    <a:srgbClr val="515151"/>
                  </a:solidFill>
                </a:rPr>
                <a:t>from different</a:t>
              </a:r>
              <a:r>
                <a:rPr lang="en-US" sz="2800" dirty="0">
                  <a:solidFill>
                    <a:schemeClr val="tx1"/>
                  </a:solidFill>
                </a:rPr>
                <a:t> </a:t>
              </a:r>
              <a:r>
                <a:rPr lang="en-US" sz="2800" b="1" dirty="0">
                  <a:solidFill>
                    <a:srgbClr val="00A8A0"/>
                  </a:solidFill>
                </a:rPr>
                <a:t>learned</a:t>
              </a:r>
              <a:r>
                <a:rPr lang="en-US" sz="2800" dirty="0">
                  <a:solidFill>
                    <a:schemeClr val="tx1"/>
                  </a:solidFill>
                </a:rPr>
                <a:t> </a:t>
              </a:r>
              <a:r>
                <a:rPr lang="en-US" sz="2800" dirty="0">
                  <a:solidFill>
                    <a:srgbClr val="515151"/>
                  </a:solidFill>
                </a:rPr>
                <a:t>harmonic idioms.</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737" r="84316"/>
            <a:stretch/>
          </p:blipFill>
          <p:spPr>
            <a:xfrm>
              <a:off x="904773" y="2973941"/>
              <a:ext cx="808522" cy="885771"/>
            </a:xfrm>
            <a:prstGeom prst="rect">
              <a:avLst/>
            </a:prstGeom>
          </p:spPr>
        </p:pic>
      </p:grpSp>
      <p:sp>
        <p:nvSpPr>
          <p:cNvPr id="8" name="TextBox 7"/>
          <p:cNvSpPr txBox="1"/>
          <p:nvPr/>
        </p:nvSpPr>
        <p:spPr>
          <a:xfrm>
            <a:off x="3566548" y="6427821"/>
            <a:ext cx="4480989" cy="369332"/>
          </a:xfrm>
          <a:prstGeom prst="rect">
            <a:avLst/>
          </a:prstGeom>
          <a:noFill/>
        </p:spPr>
        <p:txBody>
          <a:bodyPr wrap="none" rtlCol="0">
            <a:spAutoFit/>
          </a:bodyPr>
          <a:lstStyle/>
          <a:p>
            <a:r>
              <a:rPr lang="en-GB" u="sng" dirty="0">
                <a:solidFill>
                  <a:srgbClr val="FF0000"/>
                </a:solidFill>
              </a:rPr>
              <a:t>http://</a:t>
            </a:r>
            <a:r>
              <a:rPr lang="en-GB" u="sng" dirty="0" err="1">
                <a:solidFill>
                  <a:srgbClr val="FF0000"/>
                </a:solidFill>
              </a:rPr>
              <a:t>ccm.web.auth.gr</a:t>
            </a:r>
            <a:r>
              <a:rPr lang="en-GB" u="sng" dirty="0">
                <a:solidFill>
                  <a:srgbClr val="FF0000"/>
                </a:solidFill>
              </a:rPr>
              <a:t>/</a:t>
            </a:r>
            <a:r>
              <a:rPr lang="en-GB" u="sng" dirty="0" err="1">
                <a:solidFill>
                  <a:srgbClr val="FF0000"/>
                </a:solidFill>
              </a:rPr>
              <a:t>chameleonmain.html</a:t>
            </a:r>
            <a:endParaRPr lang="en-GB" u="sng" dirty="0">
              <a:solidFill>
                <a:srgbClr val="FF0000"/>
              </a:solidFill>
            </a:endParaRPr>
          </a:p>
        </p:txBody>
      </p:sp>
    </p:spTree>
    <p:extLst>
      <p:ext uri="{BB962C8B-B14F-4D97-AF65-F5344CB8AC3E}">
        <p14:creationId xmlns:p14="http://schemas.microsoft.com/office/powerpoint/2010/main" val="36203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2209800" y="30693"/>
            <a:ext cx="7086600" cy="1470025"/>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0A8A0"/>
                </a:solidFill>
                <a:latin typeface="Helvetica Neue"/>
                <a:ea typeface="+mj-ea"/>
                <a:cs typeface="+mj-cs"/>
              </a:defRPr>
            </a:lvl1pPr>
          </a:lstStyle>
          <a:p>
            <a:r>
              <a:rPr lang="en-US" dirty="0"/>
              <a:t>Blending in harmony</a:t>
            </a:r>
          </a:p>
        </p:txBody>
      </p:sp>
      <p:sp>
        <p:nvSpPr>
          <p:cNvPr id="5" name="Subtítulo 2"/>
          <p:cNvSpPr txBox="1">
            <a:spLocks/>
          </p:cNvSpPr>
          <p:nvPr/>
        </p:nvSpPr>
        <p:spPr>
          <a:xfrm>
            <a:off x="2209800" y="2207501"/>
            <a:ext cx="6400800" cy="45164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dirty="0"/>
              <a:t>CHAMELEON  </a:t>
            </a:r>
            <a:r>
              <a:rPr lang="en-US" sz="2800" dirty="0" err="1"/>
              <a:t>harmonisation</a:t>
            </a:r>
            <a:r>
              <a:rPr lang="en-US" sz="2800" dirty="0"/>
              <a:t> assistant</a:t>
            </a:r>
          </a:p>
        </p:txBody>
      </p:sp>
      <p:pic>
        <p:nvPicPr>
          <p:cNvPr id="7" name="Picture 6" descr="systemOverview.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0250" y="2743200"/>
            <a:ext cx="8119605" cy="2552700"/>
          </a:xfrm>
          <a:prstGeom prst="rect">
            <a:avLst/>
          </a:prstGeom>
        </p:spPr>
      </p:pic>
      <p:pic>
        <p:nvPicPr>
          <p:cNvPr id="6" name="Picture 2" descr="C:\Users\ICMPC2012\Documents\pap-mine\COINVENT-papers\chameleon-website\chameleonLOGO\header-blugrey-whiteLetters2.jpg"/>
          <p:cNvPicPr>
            <a:picLocks noChangeAspect="1" noChangeArrowheads="1"/>
          </p:cNvPicPr>
          <p:nvPr/>
        </p:nvPicPr>
        <p:blipFill rotWithShape="1">
          <a:blip r:embed="rId3">
            <a:extLst>
              <a:ext uri="{28A0092B-C50C-407E-A947-70E740481C1C}">
                <a14:useLocalDpi xmlns:a14="http://schemas.microsoft.com/office/drawing/2010/main" val="0"/>
              </a:ext>
            </a:extLst>
          </a:blip>
          <a:srcRect l="2171" r="81672"/>
          <a:stretch/>
        </p:blipFill>
        <p:spPr bwMode="auto">
          <a:xfrm>
            <a:off x="8911390" y="5099415"/>
            <a:ext cx="1434164" cy="153197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787326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Harmonic Dataset</a:t>
            </a:r>
          </a:p>
        </p:txBody>
      </p:sp>
      <p:sp>
        <p:nvSpPr>
          <p:cNvPr id="3" name="Content Placeholder 2"/>
          <p:cNvSpPr>
            <a:spLocks noGrp="1"/>
          </p:cNvSpPr>
          <p:nvPr>
            <p:ph idx="1"/>
          </p:nvPr>
        </p:nvSpPr>
        <p:spPr>
          <a:xfrm>
            <a:off x="1981200" y="1600201"/>
            <a:ext cx="8229600" cy="5029151"/>
          </a:xfrm>
        </p:spPr>
        <p:txBody>
          <a:bodyPr>
            <a:noAutofit/>
          </a:bodyPr>
          <a:lstStyle/>
          <a:p>
            <a:pPr marL="0" indent="0">
              <a:buNone/>
            </a:pPr>
            <a:r>
              <a:rPr lang="en-US" sz="2400" dirty="0"/>
              <a:t>The dataset comprises seven broad categories of musical idioms, further divided into sub-categories, and presented in the following list:</a:t>
            </a:r>
            <a:endParaRPr lang="en-US" sz="1600" dirty="0"/>
          </a:p>
          <a:p>
            <a:r>
              <a:rPr lang="en-US" sz="1600" dirty="0"/>
              <a:t>Modal </a:t>
            </a:r>
            <a:r>
              <a:rPr lang="en-US" sz="1600" dirty="0" err="1"/>
              <a:t>harmonisation</a:t>
            </a:r>
            <a:r>
              <a:rPr lang="en-US" sz="1600" dirty="0"/>
              <a:t> in the Middle Ages (11th – 14th centuries): includes subcategories of the Medieval harmonic styles of Organum and Fauxbourdon</a:t>
            </a:r>
          </a:p>
          <a:p>
            <a:r>
              <a:rPr lang="en-US" sz="1600" dirty="0"/>
              <a:t>Modal </a:t>
            </a:r>
            <a:r>
              <a:rPr lang="en-US" sz="1600" dirty="0" err="1"/>
              <a:t>harmonisation</a:t>
            </a:r>
            <a:r>
              <a:rPr lang="en-US" sz="1600" dirty="0"/>
              <a:t> in the Renaissance (15th – 17th centuries): includes modal music from the 16th – 17th centuries along with modal chorales</a:t>
            </a:r>
          </a:p>
          <a:p>
            <a:r>
              <a:rPr lang="en-US" sz="1600" dirty="0"/>
              <a:t>Tonal </a:t>
            </a:r>
            <a:r>
              <a:rPr lang="en-US" sz="1600" dirty="0" err="1"/>
              <a:t>harmonisation</a:t>
            </a:r>
            <a:r>
              <a:rPr lang="en-US" sz="1600" dirty="0"/>
              <a:t> (17th – 19th centuries): includes a set of the Bach Chorales, the </a:t>
            </a:r>
            <a:r>
              <a:rPr lang="en-US" sz="1600" dirty="0" err="1"/>
              <a:t>Kostka</a:t>
            </a:r>
            <a:r>
              <a:rPr lang="en-US" sz="1600" dirty="0"/>
              <a:t>-Payne corpus </a:t>
            </a:r>
          </a:p>
          <a:p>
            <a:r>
              <a:rPr lang="en-US" sz="1600" dirty="0" err="1"/>
              <a:t>Harmonisation</a:t>
            </a:r>
            <a:r>
              <a:rPr lang="en-US" sz="1600" dirty="0"/>
              <a:t> in National Schools (19th – 20th centuries): includes 19th – 20th century </a:t>
            </a:r>
            <a:r>
              <a:rPr lang="en-US" sz="1600" dirty="0" err="1"/>
              <a:t>harmonisation</a:t>
            </a:r>
            <a:r>
              <a:rPr lang="en-US" sz="1600" dirty="0"/>
              <a:t> of folk songs from Norway, Hungary and Greece</a:t>
            </a:r>
          </a:p>
          <a:p>
            <a:r>
              <a:rPr lang="en-US" sz="1600" dirty="0" err="1"/>
              <a:t>Harmonisation</a:t>
            </a:r>
            <a:r>
              <a:rPr lang="en-US" sz="1600" dirty="0"/>
              <a:t> in the 20th century: includes mainly vocal music by Cl. Debussy, P. Hindemith, E. Whitacre, I. Stravinsky, among others. Also, includes 20th-century harmonic concepts extracted from short musical excerpts</a:t>
            </a:r>
          </a:p>
          <a:p>
            <a:r>
              <a:rPr lang="en-US" sz="1600" dirty="0" err="1"/>
              <a:t>Harmonisation</a:t>
            </a:r>
            <a:r>
              <a:rPr lang="en-US" sz="1600" dirty="0"/>
              <a:t> in folk traditions: includes Tango (classical and </a:t>
            </a:r>
            <a:r>
              <a:rPr lang="en-US" sz="1600" dirty="0" err="1"/>
              <a:t>nuevo</a:t>
            </a:r>
            <a:r>
              <a:rPr lang="en-US" sz="1600" dirty="0"/>
              <a:t> styles), Epirus polyphonic songs and </a:t>
            </a:r>
            <a:r>
              <a:rPr lang="en-US" sz="1600" dirty="0" err="1"/>
              <a:t>Rebetiko</a:t>
            </a:r>
            <a:r>
              <a:rPr lang="en-US" sz="1600" dirty="0"/>
              <a:t> songs</a:t>
            </a:r>
          </a:p>
          <a:p>
            <a:r>
              <a:rPr lang="en-US" sz="1600" dirty="0" err="1"/>
              <a:t>Harmonisation</a:t>
            </a:r>
            <a:r>
              <a:rPr lang="en-US" sz="1600" dirty="0"/>
              <a:t> in 20th-century popular music and jazz: includes mainstream jazz, piano pieces by Bill Evans and a collections of songs from The Beatles</a:t>
            </a:r>
          </a:p>
        </p:txBody>
      </p:sp>
    </p:spTree>
    <p:extLst>
      <p:ext uri="{BB962C8B-B14F-4D97-AF65-F5344CB8AC3E}">
        <p14:creationId xmlns:p14="http://schemas.microsoft.com/office/powerpoint/2010/main" val="2194712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Annotated score</a:t>
            </a:r>
            <a:endParaRPr lang="el-GR" dirty="0"/>
          </a:p>
        </p:txBody>
      </p:sp>
      <p:sp>
        <p:nvSpPr>
          <p:cNvPr id="3" name="Content Placeholder 2"/>
          <p:cNvSpPr>
            <a:spLocks noGrp="1"/>
          </p:cNvSpPr>
          <p:nvPr>
            <p:ph idx="1"/>
          </p:nvPr>
        </p:nvSpPr>
        <p:spPr/>
        <p:txBody>
          <a:bodyPr/>
          <a:lstStyle/>
          <a:p>
            <a:pPr marL="0" indent="0">
              <a:buNone/>
            </a:pPr>
            <a:r>
              <a:rPr lang="en-US" dirty="0"/>
              <a:t>\</a:t>
            </a:r>
            <a:endParaRPr lang="el-GR" dirty="0"/>
          </a:p>
        </p:txBody>
      </p:sp>
      <p:pic>
        <p:nvPicPr>
          <p:cNvPr id="5" name="Εικόνα 6"/>
          <p:cNvPicPr/>
          <p:nvPr/>
        </p:nvPicPr>
        <p:blipFill rotWithShape="1">
          <a:blip r:embed="rId4">
            <a:extLst>
              <a:ext uri="{28A0092B-C50C-407E-A947-70E740481C1C}">
                <a14:useLocalDpi xmlns:a14="http://schemas.microsoft.com/office/drawing/2010/main" val="0"/>
              </a:ext>
            </a:extLst>
          </a:blip>
          <a:srcRect b="4541"/>
          <a:stretch/>
        </p:blipFill>
        <p:spPr bwMode="auto">
          <a:xfrm>
            <a:off x="1524001" y="1600201"/>
            <a:ext cx="9144000" cy="4607941"/>
          </a:xfrm>
          <a:prstGeom prst="rect">
            <a:avLst/>
          </a:prstGeom>
          <a:ln>
            <a:noFill/>
          </a:ln>
          <a:extLst>
            <a:ext uri="{53640926-AAD7-44d8-BBD7-CCE9431645EC}">
              <a14:shadowObscured xmlns:a14="http://schemas.microsoft.com/office/drawing/2010/main" xmlns=""/>
            </a:ext>
          </a:extLst>
        </p:spPr>
      </p:pic>
      <p:sp>
        <p:nvSpPr>
          <p:cNvPr id="4" name="TextBox 3"/>
          <p:cNvSpPr txBox="1"/>
          <p:nvPr/>
        </p:nvSpPr>
        <p:spPr>
          <a:xfrm>
            <a:off x="2070101" y="1430338"/>
            <a:ext cx="2503891" cy="369332"/>
          </a:xfrm>
          <a:prstGeom prst="rect">
            <a:avLst/>
          </a:prstGeom>
          <a:noFill/>
        </p:spPr>
        <p:txBody>
          <a:bodyPr wrap="none" rtlCol="0">
            <a:spAutoFit/>
          </a:bodyPr>
          <a:lstStyle/>
          <a:p>
            <a:r>
              <a:rPr lang="en-US" dirty="0"/>
              <a:t>Tin Ammo </a:t>
            </a:r>
            <a:r>
              <a:rPr lang="en-US" dirty="0" err="1"/>
              <a:t>Ammo</a:t>
            </a:r>
            <a:r>
              <a:rPr lang="en-US" dirty="0"/>
              <a:t> </a:t>
            </a:r>
            <a:r>
              <a:rPr lang="en-US" dirty="0" err="1"/>
              <a:t>Pigena</a:t>
            </a:r>
            <a:endParaRPr lang="el-GR" dirty="0"/>
          </a:p>
        </p:txBody>
      </p:sp>
      <p:pic>
        <p:nvPicPr>
          <p:cNvPr id="6" name="59 Track-Ammo.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737100" y="1346459"/>
            <a:ext cx="412234" cy="412234"/>
          </a:xfrm>
          <a:prstGeom prst="rect">
            <a:avLst/>
          </a:prstGeom>
        </p:spPr>
      </p:pic>
    </p:spTree>
    <p:extLst>
      <p:ext uri="{BB962C8B-B14F-4D97-AF65-F5344CB8AC3E}">
        <p14:creationId xmlns:p14="http://schemas.microsoft.com/office/powerpoint/2010/main" val="266646242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92"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600" dirty="0"/>
              <a:t>Statistical learning of harmonies</a:t>
            </a:r>
          </a:p>
        </p:txBody>
      </p:sp>
      <p:sp>
        <p:nvSpPr>
          <p:cNvPr id="3" name="Content Placeholder 2"/>
          <p:cNvSpPr>
            <a:spLocks noGrp="1"/>
          </p:cNvSpPr>
          <p:nvPr>
            <p:ph idx="1"/>
          </p:nvPr>
        </p:nvSpPr>
        <p:spPr/>
        <p:txBody>
          <a:bodyPr>
            <a:normAutofit/>
          </a:bodyPr>
          <a:lstStyle/>
          <a:p>
            <a:pPr marL="0" indent="0">
              <a:buNone/>
            </a:pPr>
            <a:r>
              <a:rPr lang="en-GB" dirty="0"/>
              <a:t>The harmoniser is based on a statistical learning approach that combines different learning modules:</a:t>
            </a:r>
          </a:p>
          <a:p>
            <a:pPr>
              <a:spcBef>
                <a:spcPts val="300"/>
              </a:spcBef>
            </a:pPr>
            <a:r>
              <a:rPr lang="en-GB" dirty="0"/>
              <a:t>chord types</a:t>
            </a:r>
          </a:p>
          <a:p>
            <a:pPr>
              <a:spcBef>
                <a:spcPts val="300"/>
              </a:spcBef>
            </a:pPr>
            <a:r>
              <a:rPr lang="en-GB" dirty="0"/>
              <a:t>chord transitions</a:t>
            </a:r>
          </a:p>
          <a:p>
            <a:pPr>
              <a:spcBef>
                <a:spcPts val="300"/>
              </a:spcBef>
            </a:pPr>
            <a:r>
              <a:rPr lang="en-GB" dirty="0"/>
              <a:t>cadences</a:t>
            </a:r>
          </a:p>
          <a:p>
            <a:pPr>
              <a:spcBef>
                <a:spcPts val="300"/>
              </a:spcBef>
            </a:pPr>
            <a:r>
              <a:rPr lang="en-GB" dirty="0"/>
              <a:t>bass line voice leading</a:t>
            </a:r>
          </a:p>
          <a:p>
            <a:pPr marL="0" indent="0">
              <a:buNone/>
            </a:pPr>
            <a:r>
              <a:rPr lang="en-GB" dirty="0"/>
              <a:t>The training material comprises many diverse musical idioms, annotated by human experts.</a:t>
            </a:r>
          </a:p>
        </p:txBody>
      </p:sp>
    </p:spTree>
    <p:extLst>
      <p:ext uri="{BB962C8B-B14F-4D97-AF65-F5344CB8AC3E}">
        <p14:creationId xmlns:p14="http://schemas.microsoft.com/office/powerpoint/2010/main" val="98774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Box 10"/>
          <p:cNvSpPr txBox="1">
            <a:spLocks noChangeArrowheads="1"/>
          </p:cNvSpPr>
          <p:nvPr/>
        </p:nvSpPr>
        <p:spPr bwMode="auto">
          <a:xfrm>
            <a:off x="2171700" y="506138"/>
            <a:ext cx="8280785" cy="6263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b="1" i="1">
                <a:solidFill>
                  <a:schemeClr val="tx1"/>
                </a:solidFill>
                <a:latin typeface="Times New Roman" charset="0"/>
                <a:ea typeface="ＭＳ Ｐゴシック" charset="0"/>
                <a:cs typeface="ＭＳ Ｐゴシック" charset="0"/>
              </a:defRPr>
            </a:lvl1pPr>
            <a:lvl2pPr marL="742950" indent="-285750" eaLnBrk="0" hangingPunct="0">
              <a:defRPr sz="2400" b="1" i="1">
                <a:solidFill>
                  <a:schemeClr val="tx1"/>
                </a:solidFill>
                <a:latin typeface="Times New Roman" charset="0"/>
                <a:ea typeface="ＭＳ Ｐゴシック" charset="0"/>
              </a:defRPr>
            </a:lvl2pPr>
            <a:lvl3pPr marL="1143000" indent="-228600" eaLnBrk="0" hangingPunct="0">
              <a:defRPr sz="2400" b="1" i="1">
                <a:solidFill>
                  <a:schemeClr val="tx1"/>
                </a:solidFill>
                <a:latin typeface="Times New Roman" charset="0"/>
                <a:ea typeface="ＭＳ Ｐゴシック" charset="0"/>
              </a:defRPr>
            </a:lvl3pPr>
            <a:lvl4pPr marL="1600200" indent="-228600" eaLnBrk="0" hangingPunct="0">
              <a:defRPr sz="2400" b="1" i="1">
                <a:solidFill>
                  <a:schemeClr val="tx1"/>
                </a:solidFill>
                <a:latin typeface="Times New Roman" charset="0"/>
                <a:ea typeface="ＭＳ Ｐゴシック" charset="0"/>
              </a:defRPr>
            </a:lvl4pPr>
            <a:lvl5pPr marL="2057400" indent="-228600" eaLnBrk="0" hangingPunct="0">
              <a:defRPr sz="2400" b="1" i="1">
                <a:solidFill>
                  <a:schemeClr val="tx1"/>
                </a:solidFill>
                <a:latin typeface="Times New Roman" charset="0"/>
                <a:ea typeface="ＭＳ Ｐゴシック" charset="0"/>
              </a:defRPr>
            </a:lvl5pPr>
            <a:lvl6pPr marL="2514600" indent="-228600" algn="ctr" eaLnBrk="0" fontAlgn="base" hangingPunct="0">
              <a:spcBef>
                <a:spcPct val="0"/>
              </a:spcBef>
              <a:spcAft>
                <a:spcPct val="0"/>
              </a:spcAft>
              <a:defRPr sz="2400" b="1" i="1">
                <a:solidFill>
                  <a:schemeClr val="tx1"/>
                </a:solidFill>
                <a:latin typeface="Times New Roman" charset="0"/>
                <a:ea typeface="ＭＳ Ｐゴシック" charset="0"/>
              </a:defRPr>
            </a:lvl6pPr>
            <a:lvl7pPr marL="2971800" indent="-228600" algn="ctr" eaLnBrk="0" fontAlgn="base" hangingPunct="0">
              <a:spcBef>
                <a:spcPct val="0"/>
              </a:spcBef>
              <a:spcAft>
                <a:spcPct val="0"/>
              </a:spcAft>
              <a:defRPr sz="2400" b="1" i="1">
                <a:solidFill>
                  <a:schemeClr val="tx1"/>
                </a:solidFill>
                <a:latin typeface="Times New Roman" charset="0"/>
                <a:ea typeface="ＭＳ Ｐゴシック" charset="0"/>
              </a:defRPr>
            </a:lvl7pPr>
            <a:lvl8pPr marL="3429000" indent="-228600" algn="ctr" eaLnBrk="0" fontAlgn="base" hangingPunct="0">
              <a:spcBef>
                <a:spcPct val="0"/>
              </a:spcBef>
              <a:spcAft>
                <a:spcPct val="0"/>
              </a:spcAft>
              <a:defRPr sz="2400" b="1" i="1">
                <a:solidFill>
                  <a:schemeClr val="tx1"/>
                </a:solidFill>
                <a:latin typeface="Times New Roman" charset="0"/>
                <a:ea typeface="ＭＳ Ｐゴシック" charset="0"/>
              </a:defRPr>
            </a:lvl8pPr>
            <a:lvl9pPr marL="3886200" indent="-228600" algn="ctr" eaLnBrk="0" fontAlgn="base" hangingPunct="0">
              <a:spcBef>
                <a:spcPct val="0"/>
              </a:spcBef>
              <a:spcAft>
                <a:spcPct val="0"/>
              </a:spcAft>
              <a:defRPr sz="2400" b="1" i="1">
                <a:solidFill>
                  <a:schemeClr val="tx1"/>
                </a:solidFill>
                <a:latin typeface="Times New Roman" charset="0"/>
                <a:ea typeface="ＭＳ Ｐゴシック" charset="0"/>
              </a:defRPr>
            </a:lvl9pPr>
          </a:lstStyle>
          <a:p>
            <a:pPr eaLnBrk="1" hangingPunct="1"/>
            <a:r>
              <a:rPr lang="en-US" sz="3600" i="0" dirty="0">
                <a:solidFill>
                  <a:srgbClr val="00A8A0"/>
                </a:solidFill>
                <a:latin typeface="Calibri" charset="0"/>
              </a:rPr>
              <a:t>GCT representation – Learning chords</a:t>
            </a:r>
            <a:endParaRPr lang="el-GR" sz="3600" b="0" i="0" dirty="0">
              <a:solidFill>
                <a:srgbClr val="00A8A0"/>
              </a:solidFill>
              <a:latin typeface="Calibri" charset="0"/>
            </a:endParaRPr>
          </a:p>
          <a:p>
            <a:pPr algn="just" eaLnBrk="1" hangingPunct="1">
              <a:spcBef>
                <a:spcPts val="600"/>
              </a:spcBef>
            </a:pPr>
            <a:r>
              <a:rPr lang="en-US" sz="2000" b="0" i="0" dirty="0">
                <a:latin typeface="Calibri" charset="0"/>
              </a:rPr>
              <a:t>It is a representation that is a </a:t>
            </a:r>
            <a:r>
              <a:rPr lang="en-US" sz="2000" b="0" i="0" dirty="0" err="1">
                <a:latin typeface="Calibri" charset="0"/>
              </a:rPr>
              <a:t>generalisation</a:t>
            </a:r>
            <a:r>
              <a:rPr lang="en-US" sz="2000" b="0" i="0" dirty="0">
                <a:latin typeface="Calibri" charset="0"/>
              </a:rPr>
              <a:t> of the standard </a:t>
            </a:r>
            <a:endParaRPr lang="el-GR" sz="2000" b="0" i="0" dirty="0">
              <a:latin typeface="Calibri" charset="0"/>
            </a:endParaRPr>
          </a:p>
          <a:p>
            <a:pPr algn="just" eaLnBrk="1" hangingPunct="1">
              <a:spcBef>
                <a:spcPts val="600"/>
              </a:spcBef>
            </a:pPr>
            <a:r>
              <a:rPr lang="en-US" sz="2000" b="0" i="0" dirty="0">
                <a:latin typeface="Calibri" charset="0"/>
              </a:rPr>
              <a:t>tonal typology, applicable to any type of music. </a:t>
            </a:r>
          </a:p>
          <a:p>
            <a:pPr algn="just" eaLnBrk="1" hangingPunct="1">
              <a:spcBef>
                <a:spcPts val="1200"/>
              </a:spcBef>
            </a:pPr>
            <a:r>
              <a:rPr lang="en-US" sz="2000" dirty="0">
                <a:latin typeface="Calibri" charset="0"/>
              </a:rPr>
              <a:t>General Chord Type </a:t>
            </a:r>
            <a:r>
              <a:rPr lang="en-US" sz="2000" i="0" dirty="0">
                <a:latin typeface="Calibri" charset="0"/>
              </a:rPr>
              <a:t>Algorithm (</a:t>
            </a:r>
            <a:r>
              <a:rPr lang="en-US" sz="2000" dirty="0">
                <a:latin typeface="Calibri" charset="0"/>
              </a:rPr>
              <a:t>GCT </a:t>
            </a:r>
            <a:r>
              <a:rPr lang="en-US" sz="2000" i="0" dirty="0">
                <a:latin typeface="Calibri" charset="0"/>
              </a:rPr>
              <a:t>algorithm)</a:t>
            </a:r>
          </a:p>
          <a:p>
            <a:pPr algn="just" eaLnBrk="1" hangingPunct="1">
              <a:spcBef>
                <a:spcPts val="600"/>
              </a:spcBef>
            </a:pPr>
            <a:r>
              <a:rPr lang="en-US" sz="2000" b="0" i="0" dirty="0">
                <a:latin typeface="Calibri" charset="0"/>
              </a:rPr>
              <a:t>INPUT:</a:t>
            </a:r>
          </a:p>
          <a:p>
            <a:pPr marL="342900" indent="-342900" algn="just" eaLnBrk="1" hangingPunct="1">
              <a:spcBef>
                <a:spcPts val="600"/>
              </a:spcBef>
              <a:buFont typeface="Arial" panose="020B0604020202020204" pitchFamily="34" charset="0"/>
              <a:buChar char="•"/>
            </a:pPr>
            <a:r>
              <a:rPr lang="en-US" sz="2000" b="0" i="0" dirty="0">
                <a:latin typeface="Calibri" charset="0"/>
              </a:rPr>
              <a:t>Consonant/dissonant interval vector</a:t>
            </a:r>
            <a:r>
              <a:rPr lang="el-GR" sz="2000" b="0" i="0" dirty="0">
                <a:latin typeface="Calibri" charset="0"/>
              </a:rPr>
              <a:t> , </a:t>
            </a:r>
            <a:r>
              <a:rPr lang="en-US" sz="2000" b="0" i="0" dirty="0" err="1">
                <a:latin typeface="Calibri" charset="0"/>
              </a:rPr>
              <a:t>e.g</a:t>
            </a:r>
            <a:r>
              <a:rPr lang="el-GR" sz="2000" b="0" i="0" dirty="0">
                <a:latin typeface="Calibri" charset="0"/>
              </a:rPr>
              <a:t>. [</a:t>
            </a:r>
            <a:r>
              <a:rPr lang="en-US" sz="2000" b="0" i="0" dirty="0">
                <a:latin typeface="Calibri" charset="0"/>
              </a:rPr>
              <a:t>1</a:t>
            </a:r>
            <a:r>
              <a:rPr lang="el-GR" sz="2000" b="0" i="0" dirty="0">
                <a:latin typeface="Calibri" charset="0"/>
              </a:rPr>
              <a:t>,0,0,1,1,1,0,1,1,1,0,0]</a:t>
            </a:r>
            <a:endParaRPr lang="en-US" sz="2000" b="0" i="0" dirty="0">
              <a:latin typeface="Calibri" charset="0"/>
            </a:endParaRPr>
          </a:p>
          <a:p>
            <a:pPr marL="342900" indent="-342900" algn="just" eaLnBrk="1" hangingPunct="1">
              <a:spcBef>
                <a:spcPts val="600"/>
              </a:spcBef>
              <a:buFont typeface="Arial" panose="020B0604020202020204" pitchFamily="34" charset="0"/>
              <a:buChar char="•"/>
            </a:pPr>
            <a:r>
              <a:rPr lang="en-US" sz="2000" b="0" i="0" dirty="0">
                <a:latin typeface="Calibri" charset="0"/>
              </a:rPr>
              <a:t>Tonality/key</a:t>
            </a:r>
          </a:p>
          <a:p>
            <a:pPr algn="just" eaLnBrk="1" hangingPunct="1">
              <a:spcBef>
                <a:spcPts val="600"/>
              </a:spcBef>
            </a:pPr>
            <a:r>
              <a:rPr lang="en-US" sz="2000" b="0" i="0" dirty="0">
                <a:latin typeface="Calibri" charset="0"/>
              </a:rPr>
              <a:t>ALGORITHM CORE:</a:t>
            </a:r>
            <a:endParaRPr lang="el-GR" sz="2000" b="0" i="0" dirty="0">
              <a:latin typeface="Calibri" panose="020F0502020204030204" pitchFamily="34" charset="0"/>
            </a:endParaRPr>
          </a:p>
          <a:p>
            <a:pPr marL="342900" indent="-342900" algn="just" eaLnBrk="1" hangingPunct="1">
              <a:spcBef>
                <a:spcPts val="600"/>
              </a:spcBef>
              <a:buFont typeface="Arial" panose="020B0604020202020204" pitchFamily="34" charset="0"/>
              <a:buChar char="•"/>
            </a:pPr>
            <a:r>
              <a:rPr lang="en-US" sz="2000" b="0" i="0" dirty="0">
                <a:latin typeface="Calibri" charset="0"/>
              </a:rPr>
              <a:t>Reordering of pitch classes (most compact form) such that consonant intervals constitute the ‘base’ of the chord (left-hand side) &amp; pitches that introduce dissonant intervals in relation to the ‘base’ are the extension (to the right) </a:t>
            </a:r>
          </a:p>
          <a:p>
            <a:pPr algn="just" eaLnBrk="1" hangingPunct="1">
              <a:spcBef>
                <a:spcPts val="600"/>
              </a:spcBef>
            </a:pPr>
            <a:r>
              <a:rPr lang="en-US" sz="2000" b="0" i="0" dirty="0">
                <a:latin typeface="Calibri" charset="0"/>
              </a:rPr>
              <a:t>OUTPUT:</a:t>
            </a:r>
          </a:p>
          <a:p>
            <a:pPr marL="342900" indent="-342900" algn="just" eaLnBrk="1" hangingPunct="1">
              <a:spcBef>
                <a:spcPts val="600"/>
              </a:spcBef>
              <a:buFont typeface="Arial" panose="020B0604020202020204" pitchFamily="34" charset="0"/>
              <a:buChar char="•"/>
            </a:pPr>
            <a:r>
              <a:rPr lang="en-US" sz="2000" b="0" i="0" dirty="0">
                <a:latin typeface="Calibri" charset="0"/>
              </a:rPr>
              <a:t>Chord-type and extension</a:t>
            </a:r>
          </a:p>
          <a:p>
            <a:pPr marL="342900" indent="-342900" algn="just" eaLnBrk="1" hangingPunct="1">
              <a:spcBef>
                <a:spcPts val="600"/>
              </a:spcBef>
              <a:buFont typeface="Arial" panose="020B0604020202020204" pitchFamily="34" charset="0"/>
              <a:buChar char="•"/>
            </a:pPr>
            <a:r>
              <a:rPr lang="en-US" sz="2000" b="0" i="0" dirty="0">
                <a:latin typeface="Calibri" charset="0"/>
              </a:rPr>
              <a:t>Root of chord (root-finding)</a:t>
            </a:r>
          </a:p>
          <a:p>
            <a:pPr marL="342900" indent="-342900" algn="just" eaLnBrk="1" hangingPunct="1">
              <a:spcBef>
                <a:spcPts val="600"/>
              </a:spcBef>
              <a:buFont typeface="Arial" panose="020B0604020202020204" pitchFamily="34" charset="0"/>
              <a:buChar char="•"/>
            </a:pPr>
            <a:r>
              <a:rPr lang="en-US" sz="2000" b="0" i="0" dirty="0">
                <a:latin typeface="Calibri" charset="0"/>
              </a:rPr>
              <a:t>Relative root position in current key </a:t>
            </a:r>
          </a:p>
        </p:txBody>
      </p:sp>
    </p:spTree>
    <p:extLst>
      <p:ext uri="{BB962C8B-B14F-4D97-AF65-F5344CB8AC3E}">
        <p14:creationId xmlns:p14="http://schemas.microsoft.com/office/powerpoint/2010/main" val="1971843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524001" y="548680"/>
            <a:ext cx="9029657" cy="2232248"/>
          </a:xfrm>
          <a:prstGeom prst="rect">
            <a:avLst/>
          </a:prstGeom>
        </p:spPr>
      </p:pic>
      <p:sp>
        <p:nvSpPr>
          <p:cNvPr id="4" name="TextBox 3"/>
          <p:cNvSpPr txBox="1"/>
          <p:nvPr/>
        </p:nvSpPr>
        <p:spPr>
          <a:xfrm>
            <a:off x="1847529" y="223747"/>
            <a:ext cx="8706129" cy="400110"/>
          </a:xfrm>
          <a:prstGeom prst="rect">
            <a:avLst/>
          </a:prstGeom>
          <a:solidFill>
            <a:schemeClr val="bg1"/>
          </a:solidFill>
        </p:spPr>
        <p:txBody>
          <a:bodyPr wrap="square" rtlCol="0">
            <a:spAutoFit/>
          </a:bodyPr>
          <a:lstStyle/>
          <a:p>
            <a:r>
              <a:rPr lang="en-US" sz="2000" dirty="0">
                <a:solidFill>
                  <a:schemeClr val="accent2">
                    <a:lumMod val="75000"/>
                  </a:schemeClr>
                </a:solidFill>
                <a:latin typeface="Calibri" panose="020F0502020204030204" pitchFamily="34" charset="0"/>
              </a:rPr>
              <a:t>Beethoven, Sonata 14, op.27-2 (reduction of first measures)</a:t>
            </a:r>
            <a:endParaRPr lang="el-GR" sz="2000" dirty="0">
              <a:solidFill>
                <a:schemeClr val="accent2">
                  <a:lumMod val="75000"/>
                </a:schemeClr>
              </a:solidFill>
              <a:latin typeface="Calibri" panose="020F0502020204030204" pitchFamily="34" charset="0"/>
            </a:endParaRPr>
          </a:p>
        </p:txBody>
      </p:sp>
      <p:grpSp>
        <p:nvGrpSpPr>
          <p:cNvPr id="6" name="Group 5"/>
          <p:cNvGrpSpPr/>
          <p:nvPr/>
        </p:nvGrpSpPr>
        <p:grpSpPr>
          <a:xfrm>
            <a:off x="1631504" y="3388930"/>
            <a:ext cx="8917838" cy="2632358"/>
            <a:chOff x="107504" y="3388930"/>
            <a:chExt cx="8917838" cy="2632358"/>
          </a:xfrm>
        </p:grpSpPr>
        <p:pic>
          <p:nvPicPr>
            <p:cNvPr id="3" name="Picture 2"/>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72019" y="3789040"/>
              <a:ext cx="8853323" cy="2232248"/>
            </a:xfrm>
            <a:prstGeom prst="rect">
              <a:avLst/>
            </a:prstGeom>
          </p:spPr>
        </p:pic>
        <p:sp>
          <p:nvSpPr>
            <p:cNvPr id="5" name="TextBox 4"/>
            <p:cNvSpPr txBox="1"/>
            <p:nvPr/>
          </p:nvSpPr>
          <p:spPr>
            <a:xfrm>
              <a:off x="107504" y="3388930"/>
              <a:ext cx="6826036" cy="400110"/>
            </a:xfrm>
            <a:prstGeom prst="rect">
              <a:avLst/>
            </a:prstGeom>
            <a:noFill/>
          </p:spPr>
          <p:txBody>
            <a:bodyPr wrap="none" rtlCol="0">
              <a:spAutoFit/>
            </a:bodyPr>
            <a:lstStyle/>
            <a:p>
              <a:r>
                <a:rPr lang="en-US" sz="2000" dirty="0">
                  <a:solidFill>
                    <a:schemeClr val="accent2">
                      <a:lumMod val="75000"/>
                    </a:schemeClr>
                  </a:solidFill>
                  <a:latin typeface="Calibri" panose="020F0502020204030204" pitchFamily="34" charset="0"/>
                </a:rPr>
                <a:t>G. Gershwin, Rhapsody in Blue (reduction of first five measures)</a:t>
              </a:r>
              <a:endParaRPr lang="el-GR" sz="2000" dirty="0">
                <a:solidFill>
                  <a:schemeClr val="accent2">
                    <a:lumMod val="75000"/>
                  </a:schemeClr>
                </a:solidFill>
                <a:latin typeface="Calibri" panose="020F0502020204030204" pitchFamily="34" charset="0"/>
              </a:endParaRPr>
            </a:p>
          </p:txBody>
        </p:sp>
      </p:grpSp>
      <p:pic>
        <p:nvPicPr>
          <p:cNvPr id="7" name="gershwin-rh-in-bue.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940316" y="3391567"/>
            <a:ext cx="412812" cy="412812"/>
          </a:xfrm>
          <a:prstGeom prst="rect">
            <a:avLst/>
          </a:prstGeom>
        </p:spPr>
      </p:pic>
      <p:pic>
        <p:nvPicPr>
          <p:cNvPr id="9" name="beethoven_op27-2-2-reduction.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8819948" y="223748"/>
            <a:ext cx="464785" cy="464785"/>
          </a:xfrm>
          <a:prstGeom prst="rect">
            <a:avLst/>
          </a:prstGeom>
        </p:spPr>
      </p:pic>
    </p:spTree>
    <p:extLst>
      <p:ext uri="{BB962C8B-B14F-4D97-AF65-F5344CB8AC3E}">
        <p14:creationId xmlns:p14="http://schemas.microsoft.com/office/powerpoint/2010/main" val="2952094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7"/>
                </p:tgtEl>
              </p:cMediaNode>
            </p:audio>
            <p:seq concurrent="1" nextAc="seek">
              <p:cTn id="10" restart="whenNotActive" fill="hold" evtFilter="cancelBubble" nodeType="interactiveSeq">
                <p:stCondLst>
                  <p:cond evt="onClick" delay="0">
                    <p:tgtEl>
                      <p:spTgt spid="9"/>
                    </p:tgtEl>
                  </p:cond>
                </p:stCondLst>
                <p:endSync evt="end" delay="0">
                  <p:rtn val="all"/>
                </p:endSync>
                <p:childTnLst>
                  <p:par>
                    <p:cTn id="11" fill="hold">
                      <p:stCondLst>
                        <p:cond delay="0"/>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6004" fill="hold"/>
                                        <p:tgtEl>
                                          <p:spTgt spid="9"/>
                                        </p:tgtEl>
                                      </p:cBhvr>
                                    </p:cmd>
                                  </p:childTnLst>
                                </p:cTn>
                              </p:par>
                            </p:childTnLst>
                          </p:cTn>
                        </p:par>
                      </p:childTnLst>
                    </p:cTn>
                  </p:par>
                </p:childTnLst>
              </p:cTn>
              <p:nextCondLst>
                <p:cond evt="onClick" delay="0">
                  <p:tgtEl>
                    <p:spTgt spid="9"/>
                  </p:tgtEl>
                </p:cond>
              </p:nextCondLst>
            </p:seq>
            <p:audio>
              <p:cMediaNode vol="80000">
                <p:cTn id="15" fill="hold" display="0">
                  <p:stCondLst>
                    <p:cond delay="indefinite"/>
                  </p:stCondLst>
                  <p:endCondLst>
                    <p:cond evt="onStopAudio" delay="0">
                      <p:tgtEl>
                        <p:sldTgt/>
                      </p:tgtEl>
                    </p:cond>
                  </p:endCondLst>
                </p:cTn>
                <p:tgtEl>
                  <p:spTgt spid="9"/>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2209800" y="233893"/>
            <a:ext cx="7086600" cy="1470025"/>
          </a:xfrm>
        </p:spPr>
        <p:txBody>
          <a:bodyPr>
            <a:normAutofit/>
          </a:bodyPr>
          <a:lstStyle/>
          <a:p>
            <a:r>
              <a:rPr lang="en-US" sz="4000" dirty="0"/>
              <a:t>Chord learning &amp; generation</a:t>
            </a:r>
          </a:p>
        </p:txBody>
      </p:sp>
      <p:sp>
        <p:nvSpPr>
          <p:cNvPr id="4" name="Subtítulo 2"/>
          <p:cNvSpPr txBox="1">
            <a:spLocks/>
          </p:cNvSpPr>
          <p:nvPr/>
        </p:nvSpPr>
        <p:spPr>
          <a:xfrm>
            <a:off x="2209800" y="1913468"/>
            <a:ext cx="7780867" cy="4131732"/>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Helvetica Neue"/>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Neue"/>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Neue"/>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Neue"/>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Neue"/>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2800" dirty="0">
                <a:solidFill>
                  <a:srgbClr val="000000"/>
                </a:solidFill>
              </a:rPr>
              <a:t>Idiom dependent probabilistic harmonization under chord constraints (</a:t>
            </a:r>
            <a:r>
              <a:rPr lang="en-US" sz="2800" b="1" dirty="0">
                <a:solidFill>
                  <a:srgbClr val="00A8A0"/>
                </a:solidFill>
              </a:rPr>
              <a:t>constrained HMM</a:t>
            </a:r>
            <a:r>
              <a:rPr lang="en-US" sz="2800" dirty="0">
                <a:solidFill>
                  <a:srgbClr val="000000"/>
                </a:solidFill>
              </a:rPr>
              <a:t>)</a:t>
            </a:r>
            <a:endParaRPr lang="en-US" sz="2800" b="1" dirty="0">
              <a:solidFill>
                <a:srgbClr val="00A8A0"/>
              </a:solidFill>
            </a:endParaRPr>
          </a:p>
          <a:p>
            <a:pPr marL="457200" indent="-457200" algn="l">
              <a:buFont typeface="Arial"/>
              <a:buChar char="•"/>
            </a:pPr>
            <a:r>
              <a:rPr lang="en-US" sz="2800" dirty="0">
                <a:solidFill>
                  <a:srgbClr val="000000"/>
                </a:solidFill>
              </a:rPr>
              <a:t>Chord transitions learned from an idiom</a:t>
            </a:r>
          </a:p>
          <a:p>
            <a:pPr marL="457200" indent="-457200" algn="l">
              <a:buFont typeface="Arial"/>
              <a:buChar char="•"/>
            </a:pPr>
            <a:r>
              <a:rPr lang="en-US" sz="2800" dirty="0">
                <a:solidFill>
                  <a:srgbClr val="000000"/>
                </a:solidFill>
              </a:rPr>
              <a:t>Novel sequences generated that statistically:</a:t>
            </a:r>
          </a:p>
          <a:p>
            <a:pPr marL="914400" lvl="1" indent="-457200" algn="l">
              <a:buFont typeface="Courier New" panose="02070309020205020404" pitchFamily="49" charset="0"/>
              <a:buChar char="o"/>
            </a:pPr>
            <a:r>
              <a:rPr lang="en-US" sz="2400" dirty="0">
                <a:solidFill>
                  <a:srgbClr val="000000"/>
                </a:solidFill>
              </a:rPr>
              <a:t>preserve the learned characteristics, AND</a:t>
            </a:r>
          </a:p>
          <a:p>
            <a:pPr marL="914400" lvl="1" indent="-457200" algn="l">
              <a:buFont typeface="Courier New" panose="02070309020205020404" pitchFamily="49" charset="0"/>
              <a:buChar char="o"/>
            </a:pPr>
            <a:r>
              <a:rPr lang="en-US" sz="2400" dirty="0">
                <a:solidFill>
                  <a:srgbClr val="000000"/>
                </a:solidFill>
              </a:rPr>
              <a:t>are constrained by fixed ‘checkpoint’ chords</a:t>
            </a:r>
          </a:p>
        </p:txBody>
      </p:sp>
    </p:spTree>
    <p:extLst>
      <p:ext uri="{BB962C8B-B14F-4D97-AF65-F5344CB8AC3E}">
        <p14:creationId xmlns:p14="http://schemas.microsoft.com/office/powerpoint/2010/main" val="515326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71F47-D855-094F-B14D-AD828978A148}"/>
              </a:ext>
            </a:extLst>
          </p:cNvPr>
          <p:cNvSpPr>
            <a:spLocks noGrp="1"/>
          </p:cNvSpPr>
          <p:nvPr>
            <p:ph type="title"/>
          </p:nvPr>
        </p:nvSpPr>
        <p:spPr/>
        <p:txBody>
          <a:bodyPr/>
          <a:lstStyle/>
          <a:p>
            <a:r>
              <a:rPr lang="en-US" dirty="0"/>
              <a:t>Principal Component Analysis (PCA)</a:t>
            </a:r>
          </a:p>
        </p:txBody>
      </p:sp>
      <p:sp>
        <p:nvSpPr>
          <p:cNvPr id="3" name="Content Placeholder 2">
            <a:extLst>
              <a:ext uri="{FF2B5EF4-FFF2-40B4-BE49-F238E27FC236}">
                <a16:creationId xmlns:a16="http://schemas.microsoft.com/office/drawing/2014/main" id="{344C96BA-BC48-A846-8070-E5190858656B}"/>
              </a:ext>
            </a:extLst>
          </p:cNvPr>
          <p:cNvSpPr>
            <a:spLocks noGrp="1"/>
          </p:cNvSpPr>
          <p:nvPr>
            <p:ph idx="1"/>
          </p:nvPr>
        </p:nvSpPr>
        <p:spPr/>
        <p:txBody>
          <a:bodyPr/>
          <a:lstStyle/>
          <a:p>
            <a:r>
              <a:rPr lang="en-US" dirty="0"/>
              <a:t>Consider a collection of many pieces (Bach chorales and Jazz standards)</a:t>
            </a:r>
          </a:p>
          <a:p>
            <a:r>
              <a:rPr lang="en-US" dirty="0"/>
              <a:t>We want to get an vague idea about harmonic characteristics in this dataset</a:t>
            </a:r>
          </a:p>
          <a:p>
            <a:r>
              <a:rPr lang="en-US" dirty="0"/>
              <a:t>A good idea is to visualize all the data in a single plot</a:t>
            </a:r>
          </a:p>
          <a:p>
            <a:r>
              <a:rPr lang="en-US" dirty="0"/>
              <a:t>Let’s use </a:t>
            </a:r>
            <a:r>
              <a:rPr lang="en-US" dirty="0" err="1"/>
              <a:t>rPCP</a:t>
            </a:r>
            <a:r>
              <a:rPr lang="en-US" dirty="0"/>
              <a:t>!</a:t>
            </a:r>
          </a:p>
          <a:p>
            <a:r>
              <a:rPr lang="en-US" dirty="0"/>
              <a:t>From the 12-dimensional space of </a:t>
            </a:r>
            <a:r>
              <a:rPr lang="en-US" dirty="0" err="1"/>
              <a:t>rPCP</a:t>
            </a:r>
            <a:r>
              <a:rPr lang="en-US" dirty="0"/>
              <a:t> we can move to a 2D space</a:t>
            </a:r>
          </a:p>
          <a:p>
            <a:r>
              <a:rPr lang="en-US" dirty="0"/>
              <a:t>PCA ensures that the first (two) dimensions describe the highest variation in the data</a:t>
            </a:r>
          </a:p>
        </p:txBody>
      </p:sp>
    </p:spTree>
    <p:extLst>
      <p:ext uri="{BB962C8B-B14F-4D97-AF65-F5344CB8AC3E}">
        <p14:creationId xmlns:p14="http://schemas.microsoft.com/office/powerpoint/2010/main" val="8370517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err="1"/>
              <a:t>Harmonisations</a:t>
            </a:r>
            <a:r>
              <a:rPr lang="en-US" sz="3200" dirty="0"/>
              <a:t> </a:t>
            </a:r>
            <a:br>
              <a:rPr lang="en-US" sz="3200" dirty="0"/>
            </a:br>
            <a:r>
              <a:rPr lang="en-US" sz="3200" dirty="0"/>
              <a:t>with different constraints</a:t>
            </a:r>
            <a:endParaRPr lang="el-GR" sz="3200" dirty="0"/>
          </a:p>
        </p:txBody>
      </p:sp>
      <p:pic>
        <p:nvPicPr>
          <p:cNvPr id="3074"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17333" y="1410524"/>
            <a:ext cx="8064388" cy="234251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075"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24268" y="4080704"/>
            <a:ext cx="8063945" cy="23726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a_bach-106-hhm-noFixe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88212" y="2240868"/>
            <a:ext cx="412812" cy="412812"/>
          </a:xfrm>
          <a:prstGeom prst="rect">
            <a:avLst/>
          </a:prstGeom>
        </p:spPr>
      </p:pic>
      <p:pic>
        <p:nvPicPr>
          <p:cNvPr id="5" name="b_bach-106-hhm-BEfixed.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988212" y="5013176"/>
            <a:ext cx="412812" cy="439576"/>
          </a:xfrm>
          <a:prstGeom prst="rect">
            <a:avLst/>
          </a:prstGeom>
        </p:spPr>
      </p:pic>
    </p:spTree>
    <p:extLst>
      <p:ext uri="{BB962C8B-B14F-4D97-AF65-F5344CB8AC3E}">
        <p14:creationId xmlns:p14="http://schemas.microsoft.com/office/powerpoint/2010/main" val="45667250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38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924268" y="1448780"/>
            <a:ext cx="8063945" cy="232758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099" name="Picture 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928113" y="4113077"/>
            <a:ext cx="8063945" cy="2370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c_bach-106-hhm-B5Efixed.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9982925" y="2199759"/>
            <a:ext cx="412812" cy="412812"/>
          </a:xfrm>
          <a:prstGeom prst="rect">
            <a:avLst/>
          </a:prstGeom>
        </p:spPr>
      </p:pic>
      <p:pic>
        <p:nvPicPr>
          <p:cNvPr id="5" name="d_bach-106-hhm-5fixed.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946921" y="4941168"/>
            <a:ext cx="448816" cy="448816"/>
          </a:xfrm>
          <a:prstGeom prst="rect">
            <a:avLst/>
          </a:prstGeom>
        </p:spPr>
      </p:pic>
    </p:spTree>
    <p:extLst>
      <p:ext uri="{BB962C8B-B14F-4D97-AF65-F5344CB8AC3E}">
        <p14:creationId xmlns:p14="http://schemas.microsoft.com/office/powerpoint/2010/main" val="693115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8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2381" fill="hold"/>
                                        <p:tgtEl>
                                          <p:spTgt spid="5"/>
                                        </p:tgtEl>
                                      </p:cBhvr>
                                    </p:cmd>
                                  </p:childTnLst>
                                </p:cTn>
                              </p:par>
                            </p:childTnLst>
                          </p:cTn>
                        </p:par>
                      </p:childTnLst>
                    </p:cTn>
                  </p:par>
                </p:childTnLst>
              </p:cTn>
              <p:nextCondLst>
                <p:cond evt="onClick" delay="0">
                  <p:tgtEl>
                    <p:spTgt spid="5"/>
                  </p:tgtEl>
                </p:cond>
              </p:nextCondLst>
            </p:seq>
            <p:audio>
              <p:cMediaNode vol="80000">
                <p:cTn id="13" fill="hold" display="0">
                  <p:stCondLst>
                    <p:cond delay="indefinite"/>
                  </p:stCondLst>
                  <p:endCondLst>
                    <p:cond evt="onStopAudio" delay="0">
                      <p:tgtEl>
                        <p:sldTgt/>
                      </p:tgtEl>
                    </p:cond>
                  </p:endCondLst>
                </p:cTn>
                <p:tgtEl>
                  <p:spTgt spid="5"/>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C</a:t>
            </a:r>
            <a:r>
              <a:rPr lang="en-GB" sz="3600" dirty="0" err="1"/>
              <a:t>hord</a:t>
            </a:r>
            <a:r>
              <a:rPr lang="en-GB" sz="3600" dirty="0"/>
              <a:t> transition space</a:t>
            </a:r>
          </a:p>
        </p:txBody>
      </p:sp>
      <p:sp>
        <p:nvSpPr>
          <p:cNvPr id="4" name="Content Placeholder 3"/>
          <p:cNvSpPr>
            <a:spLocks noGrp="1"/>
          </p:cNvSpPr>
          <p:nvPr>
            <p:ph idx="1"/>
          </p:nvPr>
        </p:nvSpPr>
        <p:spPr>
          <a:xfrm>
            <a:off x="6762216" y="5039628"/>
            <a:ext cx="3646705" cy="1536699"/>
          </a:xfrm>
        </p:spPr>
        <p:txBody>
          <a:bodyPr>
            <a:normAutofit/>
          </a:bodyPr>
          <a:lstStyle/>
          <a:p>
            <a:pPr marL="0" indent="0">
              <a:buNone/>
            </a:pPr>
            <a:r>
              <a:rPr lang="en-GB" dirty="0"/>
              <a:t>Learned from data</a:t>
            </a:r>
          </a:p>
        </p:txBody>
      </p:sp>
      <p:pic>
        <p:nvPicPr>
          <p:cNvPr id="3" name="Picture 2" descr="trans_BachMaj.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1761958"/>
            <a:ext cx="4559300" cy="4622800"/>
          </a:xfrm>
          <a:prstGeom prst="rect">
            <a:avLst/>
          </a:prstGeom>
        </p:spPr>
      </p:pic>
    </p:spTree>
    <p:extLst>
      <p:ext uri="{BB962C8B-B14F-4D97-AF65-F5344CB8AC3E}">
        <p14:creationId xmlns:p14="http://schemas.microsoft.com/office/powerpoint/2010/main" val="2042414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Learning bass voice leading and assigning intermediate voices</a:t>
            </a:r>
          </a:p>
        </p:txBody>
      </p:sp>
      <p:pic>
        <p:nvPicPr>
          <p:cNvPr id="4" name="Picture 3" descr="hmmSimple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725" y="1417638"/>
            <a:ext cx="6875023" cy="3822882"/>
          </a:xfrm>
          <a:prstGeom prst="rect">
            <a:avLst/>
          </a:prstGeom>
        </p:spPr>
      </p:pic>
      <p:sp>
        <p:nvSpPr>
          <p:cNvPr id="3" name="TextBox 2"/>
          <p:cNvSpPr txBox="1"/>
          <p:nvPr/>
        </p:nvSpPr>
        <p:spPr>
          <a:xfrm>
            <a:off x="1921707" y="4897166"/>
            <a:ext cx="8518798" cy="1815882"/>
          </a:xfrm>
          <a:prstGeom prst="rect">
            <a:avLst/>
          </a:prstGeom>
          <a:noFill/>
        </p:spPr>
        <p:txBody>
          <a:bodyPr wrap="square" rtlCol="0">
            <a:spAutoFit/>
          </a:bodyPr>
          <a:lstStyle/>
          <a:p>
            <a:pPr marL="457200" indent="-457200">
              <a:buFont typeface="Arial"/>
              <a:buChar char="•"/>
            </a:pPr>
            <a:r>
              <a:rPr lang="en-GB" sz="2800" dirty="0"/>
              <a:t>Bass voice HMM</a:t>
            </a:r>
          </a:p>
          <a:p>
            <a:pPr marL="457200" indent="-457200">
              <a:buFont typeface="Arial"/>
              <a:buChar char="•"/>
            </a:pPr>
            <a:r>
              <a:rPr lang="en-GB" sz="2800" dirty="0"/>
              <a:t>Chord inversion statistics</a:t>
            </a:r>
          </a:p>
          <a:p>
            <a:pPr marL="457200" indent="-457200">
              <a:buFont typeface="Arial"/>
              <a:buChar char="•"/>
            </a:pPr>
            <a:r>
              <a:rPr lang="en-GB" sz="2800" dirty="0"/>
              <a:t>Melody-to-bass distance distribution</a:t>
            </a:r>
          </a:p>
          <a:p>
            <a:pPr marL="457200" indent="-457200">
              <a:buFont typeface="Arial"/>
              <a:buChar char="•"/>
            </a:pPr>
            <a:r>
              <a:rPr lang="en-GB" sz="2800" dirty="0"/>
              <a:t>Rule-based assignment of intermediate voices</a:t>
            </a:r>
          </a:p>
        </p:txBody>
      </p:sp>
    </p:spTree>
    <p:extLst>
      <p:ext uri="{BB962C8B-B14F-4D97-AF65-F5344CB8AC3E}">
        <p14:creationId xmlns:p14="http://schemas.microsoft.com/office/powerpoint/2010/main" val="12832003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658990"/>
            <a:ext cx="7289800" cy="39178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 name="TextBox 2"/>
          <p:cNvSpPr txBox="1"/>
          <p:nvPr/>
        </p:nvSpPr>
        <p:spPr>
          <a:xfrm>
            <a:off x="2590800" y="5880100"/>
            <a:ext cx="7289800" cy="707886"/>
          </a:xfrm>
          <a:prstGeom prst="rect">
            <a:avLst/>
          </a:prstGeom>
          <a:noFill/>
        </p:spPr>
        <p:txBody>
          <a:bodyPr wrap="square" rtlCol="0">
            <a:spAutoFit/>
          </a:bodyPr>
          <a:lstStyle/>
          <a:p>
            <a:r>
              <a:rPr lang="en-US" sz="2000" dirty="0"/>
              <a:t>Blending is relevant in the sense that the implied harmonic space of melody and an appropriate harmonic space are combined. </a:t>
            </a:r>
            <a:endParaRPr lang="el-GR" sz="2000" dirty="0"/>
          </a:p>
        </p:txBody>
      </p:sp>
      <p:sp>
        <p:nvSpPr>
          <p:cNvPr id="5" name="Title 1"/>
          <p:cNvSpPr>
            <a:spLocks noGrp="1"/>
          </p:cNvSpPr>
          <p:nvPr>
            <p:ph type="title"/>
          </p:nvPr>
        </p:nvSpPr>
        <p:spPr>
          <a:xfrm>
            <a:off x="1981200" y="274638"/>
            <a:ext cx="8229600" cy="1143000"/>
          </a:xfrm>
        </p:spPr>
        <p:txBody>
          <a:bodyPr>
            <a:normAutofit/>
          </a:bodyPr>
          <a:lstStyle/>
          <a:p>
            <a:r>
              <a:rPr lang="en-US" sz="3600" dirty="0"/>
              <a:t>Melodic </a:t>
            </a:r>
            <a:r>
              <a:rPr lang="en-US" sz="3600" dirty="0" err="1"/>
              <a:t>Harmonisation</a:t>
            </a:r>
            <a:endParaRPr lang="en-GB" sz="3600" dirty="0"/>
          </a:p>
        </p:txBody>
      </p:sp>
    </p:spTree>
    <p:extLst>
      <p:ext uri="{BB962C8B-B14F-4D97-AF65-F5344CB8AC3E}">
        <p14:creationId xmlns:p14="http://schemas.microsoft.com/office/powerpoint/2010/main" val="393443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Melodic Input</a:t>
            </a:r>
          </a:p>
        </p:txBody>
      </p:sp>
      <p:pic>
        <p:nvPicPr>
          <p:cNvPr id="4" name="Picture 3"/>
          <p:cNvPicPr>
            <a:picLocks noChangeAspect="1"/>
          </p:cNvPicPr>
          <p:nvPr/>
        </p:nvPicPr>
        <p:blipFill>
          <a:blip r:embed="rId2"/>
          <a:stretch>
            <a:fillRect/>
          </a:stretch>
        </p:blipFill>
        <p:spPr>
          <a:xfrm>
            <a:off x="1524000" y="2618004"/>
            <a:ext cx="9144000" cy="4044055"/>
          </a:xfrm>
          <a:prstGeom prst="rect">
            <a:avLst/>
          </a:prstGeom>
        </p:spPr>
      </p:pic>
      <p:sp>
        <p:nvSpPr>
          <p:cNvPr id="3" name="TextBox 2"/>
          <p:cNvSpPr txBox="1"/>
          <p:nvPr/>
        </p:nvSpPr>
        <p:spPr>
          <a:xfrm>
            <a:off x="1996440" y="1487544"/>
            <a:ext cx="8427720" cy="1107996"/>
          </a:xfrm>
          <a:prstGeom prst="rect">
            <a:avLst/>
          </a:prstGeom>
          <a:noFill/>
        </p:spPr>
        <p:txBody>
          <a:bodyPr wrap="square" rtlCol="0">
            <a:spAutoFit/>
          </a:bodyPr>
          <a:lstStyle/>
          <a:p>
            <a:r>
              <a:rPr lang="en-US" sz="2200" dirty="0"/>
              <a:t>At this stage, the input melody is manually annotated by the user as to harmonic rhythm, harmonically important notes, key and phrase structure. The user provides the information and an xml file is produced.</a:t>
            </a:r>
          </a:p>
        </p:txBody>
      </p:sp>
    </p:spTree>
    <p:extLst>
      <p:ext uri="{BB962C8B-B14F-4D97-AF65-F5344CB8AC3E}">
        <p14:creationId xmlns:p14="http://schemas.microsoft.com/office/powerpoint/2010/main" val="10769651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1.  PE - Polyphonic Epirus</a:t>
            </a:r>
            <a:endParaRPr lang="el-GR" sz="3200" dirty="0"/>
          </a:p>
        </p:txBody>
      </p:sp>
      <p:pic>
        <p:nvPicPr>
          <p:cNvPr id="4" name="Εικόνα 8"/>
          <p:cNvPicPr>
            <a:picLocks noGrp="1"/>
          </p:cNvPicPr>
          <p:nvPr>
            <p:ph idx="1"/>
          </p:nvPr>
        </p:nvPicPr>
        <p:blipFill>
          <a:blip r:embed="rId4" cstate="email">
            <a:extLst>
              <a:ext uri="{28A0092B-C50C-407E-A947-70E740481C1C}">
                <a14:useLocalDpi xmlns:a14="http://schemas.microsoft.com/office/drawing/2010/main" val="0"/>
              </a:ext>
            </a:extLst>
          </a:blip>
          <a:stretch>
            <a:fillRect/>
          </a:stretch>
        </p:blipFill>
        <p:spPr>
          <a:xfrm>
            <a:off x="2091304" y="2045319"/>
            <a:ext cx="7992888" cy="2882533"/>
          </a:xfrm>
          <a:prstGeom prst="rect">
            <a:avLst/>
          </a:prstGeom>
        </p:spPr>
      </p:pic>
      <p:sp>
        <p:nvSpPr>
          <p:cNvPr id="5" name="TextBox 4"/>
          <p:cNvSpPr txBox="1"/>
          <p:nvPr/>
        </p:nvSpPr>
        <p:spPr>
          <a:xfrm>
            <a:off x="2423592" y="5337213"/>
            <a:ext cx="7668852" cy="646331"/>
          </a:xfrm>
          <a:prstGeom prst="rect">
            <a:avLst/>
          </a:prstGeom>
          <a:noFill/>
        </p:spPr>
        <p:txBody>
          <a:bodyPr wrap="square" rtlCol="0">
            <a:spAutoFit/>
          </a:bodyPr>
          <a:lstStyle/>
          <a:p>
            <a:r>
              <a:rPr lang="en-US" dirty="0">
                <a:latin typeface="Calibri" panose="020F0502020204030204" pitchFamily="34" charset="0"/>
              </a:rPr>
              <a:t>Melody of </a:t>
            </a:r>
            <a:r>
              <a:rPr lang="en-US" i="1" dirty="0">
                <a:latin typeface="Calibri" panose="020F0502020204030204" pitchFamily="34" charset="0"/>
              </a:rPr>
              <a:t>Tin Ammo Ammo </a:t>
            </a:r>
            <a:r>
              <a:rPr lang="en-US" i="1" dirty="0" err="1">
                <a:latin typeface="Calibri" panose="020F0502020204030204" pitchFamily="34" charset="0"/>
              </a:rPr>
              <a:t>Pigena</a:t>
            </a:r>
            <a:r>
              <a:rPr lang="en-US" i="1" dirty="0">
                <a:latin typeface="Calibri" panose="020F0502020204030204" pitchFamily="34" charset="0"/>
              </a:rPr>
              <a:t> </a:t>
            </a:r>
            <a:r>
              <a:rPr lang="en-US" dirty="0">
                <a:latin typeface="Calibri" panose="020F0502020204030204" pitchFamily="34" charset="0"/>
              </a:rPr>
              <a:t>polyphonic song from Epirus </a:t>
            </a:r>
            <a:r>
              <a:rPr lang="en-US" dirty="0" err="1">
                <a:latin typeface="Calibri" panose="020F0502020204030204" pitchFamily="34" charset="0"/>
              </a:rPr>
              <a:t>harmonised</a:t>
            </a:r>
            <a:r>
              <a:rPr lang="en-US" dirty="0">
                <a:latin typeface="Calibri" panose="020F0502020204030204" pitchFamily="34" charset="0"/>
              </a:rPr>
              <a:t> by the </a:t>
            </a:r>
            <a:r>
              <a:rPr lang="en-US" dirty="0" err="1">
                <a:latin typeface="Calibri" panose="020F0502020204030204" pitchFamily="34" charset="0"/>
              </a:rPr>
              <a:t>cHMM</a:t>
            </a:r>
            <a:r>
              <a:rPr lang="en-US" dirty="0">
                <a:latin typeface="Calibri" panose="020F0502020204030204" pitchFamily="34" charset="0"/>
              </a:rPr>
              <a:t> model </a:t>
            </a:r>
            <a:endParaRPr lang="el-GR" dirty="0">
              <a:latin typeface="Calibri" panose="020F0502020204030204" pitchFamily="34" charset="0"/>
            </a:endParaRPr>
          </a:p>
        </p:txBody>
      </p:sp>
      <p:pic>
        <p:nvPicPr>
          <p:cNvPr id="3" name="ammo-piano-EC.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578100" y="1375662"/>
            <a:ext cx="397154" cy="397154"/>
          </a:xfrm>
          <a:prstGeom prst="rect">
            <a:avLst/>
          </a:prstGeom>
        </p:spPr>
      </p:pic>
    </p:spTree>
    <p:extLst>
      <p:ext uri="{BB962C8B-B14F-4D97-AF65-F5344CB8AC3E}">
        <p14:creationId xmlns:p14="http://schemas.microsoft.com/office/powerpoint/2010/main" val="20222385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612"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Example 2. BC - Polyphonic Epirus</a:t>
            </a:r>
            <a:endParaRPr lang="el-GR" sz="3200" dirty="0"/>
          </a:p>
        </p:txBody>
      </p:sp>
      <p:sp>
        <p:nvSpPr>
          <p:cNvPr id="5" name="TextBox 4"/>
          <p:cNvSpPr txBox="1"/>
          <p:nvPr/>
        </p:nvSpPr>
        <p:spPr>
          <a:xfrm>
            <a:off x="2423592" y="5337213"/>
            <a:ext cx="7977708" cy="646331"/>
          </a:xfrm>
          <a:prstGeom prst="rect">
            <a:avLst/>
          </a:prstGeom>
          <a:noFill/>
        </p:spPr>
        <p:txBody>
          <a:bodyPr wrap="square" rtlCol="0">
            <a:spAutoFit/>
          </a:bodyPr>
          <a:lstStyle/>
          <a:p>
            <a:r>
              <a:rPr lang="en-US" dirty="0">
                <a:latin typeface="Calibri" panose="020F0502020204030204" pitchFamily="34" charset="0"/>
              </a:rPr>
              <a:t>First two melodic phrases from </a:t>
            </a:r>
            <a:r>
              <a:rPr lang="en-US" dirty="0" err="1">
                <a:latin typeface="Calibri" panose="020F0502020204030204" pitchFamily="34" charset="0"/>
              </a:rPr>
              <a:t>J.S.Bach’s</a:t>
            </a:r>
            <a:r>
              <a:rPr lang="en-US" dirty="0">
                <a:latin typeface="Calibri" panose="020F0502020204030204" pitchFamily="34" charset="0"/>
              </a:rPr>
              <a:t> Chorale nr. 110 ("</a:t>
            </a:r>
            <a:r>
              <a:rPr lang="en-US" dirty="0" err="1">
                <a:latin typeface="Calibri" panose="020F0502020204030204" pitchFamily="34" charset="0"/>
              </a:rPr>
              <a:t>Vater</a:t>
            </a:r>
            <a:r>
              <a:rPr lang="en-US" dirty="0">
                <a:latin typeface="Calibri" panose="020F0502020204030204" pitchFamily="34" charset="0"/>
              </a:rPr>
              <a:t> </a:t>
            </a:r>
            <a:r>
              <a:rPr lang="en-US" dirty="0" err="1">
                <a:latin typeface="Calibri" panose="020F0502020204030204" pitchFamily="34" charset="0"/>
              </a:rPr>
              <a:t>unser</a:t>
            </a:r>
            <a:r>
              <a:rPr lang="en-US" dirty="0">
                <a:latin typeface="Calibri" panose="020F0502020204030204" pitchFamily="34" charset="0"/>
              </a:rPr>
              <a:t> </a:t>
            </a:r>
            <a:r>
              <a:rPr lang="en-US" dirty="0" err="1">
                <a:latin typeface="Calibri" panose="020F0502020204030204" pitchFamily="34" charset="0"/>
              </a:rPr>
              <a:t>im</a:t>
            </a:r>
            <a:r>
              <a:rPr lang="en-US" dirty="0">
                <a:latin typeface="Calibri" panose="020F0502020204030204" pitchFamily="34" charset="0"/>
              </a:rPr>
              <a:t> </a:t>
            </a:r>
            <a:r>
              <a:rPr lang="en-US" dirty="0" err="1">
                <a:latin typeface="Calibri" panose="020F0502020204030204" pitchFamily="34" charset="0"/>
              </a:rPr>
              <a:t>Himmelreich</a:t>
            </a:r>
            <a:r>
              <a:rPr lang="en-US" dirty="0">
                <a:latin typeface="Calibri" panose="020F0502020204030204" pitchFamily="34" charset="0"/>
              </a:rPr>
              <a:t>"), </a:t>
            </a:r>
            <a:r>
              <a:rPr lang="en-US" dirty="0" err="1">
                <a:latin typeface="Calibri" panose="020F0502020204030204" pitchFamily="34" charset="0"/>
              </a:rPr>
              <a:t>harmonised</a:t>
            </a:r>
            <a:r>
              <a:rPr lang="en-US" dirty="0">
                <a:latin typeface="Calibri" panose="020F0502020204030204" pitchFamily="34" charset="0"/>
              </a:rPr>
              <a:t> by the </a:t>
            </a:r>
            <a:r>
              <a:rPr lang="en-US" dirty="0" err="1">
                <a:latin typeface="Calibri" panose="020F0502020204030204" pitchFamily="34" charset="0"/>
              </a:rPr>
              <a:t>cHMM</a:t>
            </a:r>
            <a:r>
              <a:rPr lang="en-US" dirty="0">
                <a:latin typeface="Calibri" panose="020F0502020204030204" pitchFamily="34" charset="0"/>
              </a:rPr>
              <a:t> model in </a:t>
            </a:r>
            <a:r>
              <a:rPr lang="en-US" b="1" dirty="0">
                <a:latin typeface="Calibri" panose="020F0502020204030204" pitchFamily="34" charset="0"/>
              </a:rPr>
              <a:t>Epirus polyphonic song </a:t>
            </a:r>
            <a:r>
              <a:rPr lang="en-US" dirty="0">
                <a:latin typeface="Calibri" panose="020F0502020204030204" pitchFamily="34" charset="0"/>
              </a:rPr>
              <a:t>style</a:t>
            </a:r>
            <a:endParaRPr lang="el-GR" dirty="0">
              <a:latin typeface="Calibri" panose="020F0502020204030204" pitchFamily="34" charset="0"/>
            </a:endParaRPr>
          </a:p>
        </p:txBody>
      </p:sp>
      <p:pic>
        <p:nvPicPr>
          <p:cNvPr id="8" name="Εικόνα 11"/>
          <p:cNvPicPr/>
          <p:nvPr/>
        </p:nvPicPr>
        <p:blipFill>
          <a:blip r:embed="rId4" cstate="email">
            <a:extLst>
              <a:ext uri="{28A0092B-C50C-407E-A947-70E740481C1C}">
                <a14:useLocalDpi xmlns:a14="http://schemas.microsoft.com/office/drawing/2010/main" val="0"/>
              </a:ext>
            </a:extLst>
          </a:blip>
          <a:stretch>
            <a:fillRect/>
          </a:stretch>
        </p:blipFill>
        <p:spPr>
          <a:xfrm>
            <a:off x="2063552" y="1809321"/>
            <a:ext cx="7884876" cy="3093765"/>
          </a:xfrm>
          <a:prstGeom prst="rect">
            <a:avLst/>
          </a:prstGeom>
        </p:spPr>
      </p:pic>
      <p:pic>
        <p:nvPicPr>
          <p:cNvPr id="4" name="chorale110-piano-EC.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187700" y="1353636"/>
            <a:ext cx="368300" cy="368300"/>
          </a:xfrm>
          <a:prstGeom prst="rect">
            <a:avLst/>
          </a:prstGeom>
        </p:spPr>
      </p:pic>
    </p:spTree>
    <p:extLst>
      <p:ext uri="{BB962C8B-B14F-4D97-AF65-F5344CB8AC3E}">
        <p14:creationId xmlns:p14="http://schemas.microsoft.com/office/powerpoint/2010/main" val="22040393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485"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0646"/>
            <a:ext cx="8229600" cy="737892"/>
          </a:xfrm>
        </p:spPr>
        <p:txBody>
          <a:bodyPr/>
          <a:lstStyle/>
          <a:p>
            <a:r>
              <a:rPr lang="en-US"/>
              <a:t>Diverse Musical Idioms</a:t>
            </a:r>
          </a:p>
        </p:txBody>
      </p:sp>
      <p:pic>
        <p:nvPicPr>
          <p:cNvPr id="4" name="Picture 3"/>
          <p:cNvPicPr>
            <a:picLocks noChangeAspect="1"/>
          </p:cNvPicPr>
          <p:nvPr/>
        </p:nvPicPr>
        <p:blipFill>
          <a:blip r:embed="rId8"/>
          <a:stretch>
            <a:fillRect/>
          </a:stretch>
        </p:blipFill>
        <p:spPr>
          <a:xfrm>
            <a:off x="1649522" y="758539"/>
            <a:ext cx="7505437" cy="6099461"/>
          </a:xfrm>
          <a:prstGeom prst="rect">
            <a:avLst/>
          </a:prstGeom>
        </p:spPr>
      </p:pic>
      <p:pic>
        <p:nvPicPr>
          <p:cNvPr id="6" name="kitsos_fauxbourd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9528946" y="1616667"/>
            <a:ext cx="325120" cy="325120"/>
          </a:xfrm>
          <a:prstGeom prst="rect">
            <a:avLst/>
          </a:prstGeom>
        </p:spPr>
      </p:pic>
      <p:pic>
        <p:nvPicPr>
          <p:cNvPr id="7" name="kitsos_bach.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9528946" y="3467055"/>
            <a:ext cx="325120" cy="325120"/>
          </a:xfrm>
          <a:prstGeom prst="rect">
            <a:avLst/>
          </a:prstGeom>
        </p:spPr>
      </p:pic>
      <p:pic>
        <p:nvPicPr>
          <p:cNvPr id="8" name="kitsos_hindemith.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9"/>
          <a:stretch>
            <a:fillRect/>
          </a:stretch>
        </p:blipFill>
        <p:spPr>
          <a:xfrm>
            <a:off x="9528946" y="5552295"/>
            <a:ext cx="325120" cy="325120"/>
          </a:xfrm>
          <a:prstGeom prst="rect">
            <a:avLst/>
          </a:prstGeom>
        </p:spPr>
      </p:pic>
    </p:spTree>
    <p:extLst>
      <p:ext uri="{BB962C8B-B14F-4D97-AF65-F5344CB8AC3E}">
        <p14:creationId xmlns:p14="http://schemas.microsoft.com/office/powerpoint/2010/main" val="154609846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59" fill="hold"/>
                                        <p:tgtEl>
                                          <p:spTgt spid="6"/>
                                        </p:tgtEl>
                                      </p:cBhvr>
                                    </p:cmd>
                                  </p:childTnLst>
                                </p:cTn>
                              </p:par>
                            </p:childTnLst>
                          </p:cTn>
                        </p:par>
                      </p:childTnLst>
                    </p:cTn>
                  </p:par>
                </p:childTnLst>
              </p:cTn>
              <p:nextCondLst>
                <p:cond evt="onClick" delay="0">
                  <p:tgtEl>
                    <p:spTgt spid="6"/>
                  </p:tgtEl>
                </p:cond>
              </p:nextCondLst>
            </p:seq>
            <p:audio>
              <p:cMediaNode vol="80000">
                <p:cTn id="7" fill="hold" display="0">
                  <p:stCondLst>
                    <p:cond delay="indefinite"/>
                  </p:stCondLst>
                  <p:endCondLst>
                    <p:cond evt="onStopAudio" delay="0">
                      <p:tgtEl>
                        <p:sldTgt/>
                      </p:tgtEl>
                    </p:cond>
                  </p:endCondLst>
                </p:cTn>
                <p:tgtEl>
                  <p:spTgt spid="6"/>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531"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531"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Tetris tune </a:t>
            </a:r>
            <a:r>
              <a:rPr lang="en-US" dirty="0" err="1"/>
              <a:t>harmonisation</a:t>
            </a:r>
            <a:endParaRPr lang="el-GR" dirty="0"/>
          </a:p>
        </p:txBody>
      </p:sp>
      <p:sp>
        <p:nvSpPr>
          <p:cNvPr id="3" name="Content Placeholder 2"/>
          <p:cNvSpPr>
            <a:spLocks noGrp="1"/>
          </p:cNvSpPr>
          <p:nvPr>
            <p:ph idx="1"/>
          </p:nvPr>
        </p:nvSpPr>
        <p:spPr>
          <a:xfrm>
            <a:off x="2103913" y="1600200"/>
            <a:ext cx="8229600" cy="5024120"/>
          </a:xfrm>
        </p:spPr>
        <p:txBody>
          <a:bodyPr>
            <a:normAutofit lnSpcReduction="10000"/>
          </a:bodyPr>
          <a:lstStyle/>
          <a:p>
            <a:pPr marL="0" indent="0">
              <a:buNone/>
            </a:pPr>
            <a:r>
              <a:rPr lang="en-US" sz="2000" dirty="0"/>
              <a:t>	Tetris theme</a:t>
            </a:r>
          </a:p>
          <a:p>
            <a:pPr marL="0" indent="0">
              <a:buNone/>
            </a:pPr>
            <a:r>
              <a:rPr lang="en-US" sz="2000" dirty="0"/>
              <a:t>	</a:t>
            </a:r>
            <a:r>
              <a:rPr lang="en-US" sz="2000" dirty="0" err="1"/>
              <a:t>Korobeneiki</a:t>
            </a:r>
            <a:r>
              <a:rPr lang="en-US" sz="2000" dirty="0"/>
              <a:t> (</a:t>
            </a:r>
            <a:r>
              <a:rPr lang="en-US" sz="2000" dirty="0" err="1"/>
              <a:t>russian</a:t>
            </a:r>
            <a:r>
              <a:rPr lang="en-US" sz="2000" dirty="0"/>
              <a:t> folk song)</a:t>
            </a:r>
          </a:p>
          <a:p>
            <a:pPr marL="0" indent="0">
              <a:buNone/>
            </a:pPr>
            <a:r>
              <a:rPr lang="en-US" sz="2000" i="1" u="sng" dirty="0" err="1"/>
              <a:t>Harmonisations</a:t>
            </a:r>
            <a:endParaRPr lang="en-US" sz="2000" i="1" u="sng" dirty="0"/>
          </a:p>
          <a:p>
            <a:pPr marL="0" indent="0">
              <a:buNone/>
            </a:pPr>
            <a:r>
              <a:rPr lang="en-US" sz="2000" dirty="0"/>
              <a:t>	Bach chorales</a:t>
            </a:r>
          </a:p>
          <a:p>
            <a:pPr marL="0" indent="0">
              <a:buNone/>
            </a:pPr>
            <a:r>
              <a:rPr lang="en-US" sz="2000" dirty="0"/>
              <a:t>	Modal chorales</a:t>
            </a:r>
          </a:p>
          <a:p>
            <a:pPr marL="0" indent="0">
              <a:buNone/>
            </a:pPr>
            <a:r>
              <a:rPr lang="en-US" sz="2000" dirty="0"/>
              <a:t>	</a:t>
            </a:r>
            <a:r>
              <a:rPr lang="en-US" sz="2000" dirty="0" err="1"/>
              <a:t>Kostka</a:t>
            </a:r>
            <a:r>
              <a:rPr lang="en-US" sz="2000" dirty="0"/>
              <a:t>-Payne</a:t>
            </a:r>
          </a:p>
          <a:p>
            <a:pPr marL="0" indent="0">
              <a:buNone/>
            </a:pPr>
            <a:r>
              <a:rPr lang="en-US" sz="2000" dirty="0"/>
              <a:t>	</a:t>
            </a:r>
            <a:r>
              <a:rPr lang="en-US" sz="2000" dirty="0" err="1"/>
              <a:t>Konstantinidis</a:t>
            </a:r>
            <a:endParaRPr lang="en-US" sz="2000" dirty="0"/>
          </a:p>
          <a:p>
            <a:pPr marL="0" indent="0">
              <a:buNone/>
            </a:pPr>
            <a:r>
              <a:rPr lang="en-US" sz="2000" dirty="0"/>
              <a:t>	Jazz</a:t>
            </a:r>
          </a:p>
          <a:p>
            <a:pPr marL="0" indent="0">
              <a:buNone/>
            </a:pPr>
            <a:r>
              <a:rPr lang="en-US" sz="2000" dirty="0"/>
              <a:t>	Hindemith</a:t>
            </a:r>
          </a:p>
          <a:p>
            <a:pPr marL="0" indent="0">
              <a:buNone/>
            </a:pPr>
            <a:r>
              <a:rPr lang="en-US" sz="2000" dirty="0"/>
              <a:t>	Epirus folk songs</a:t>
            </a:r>
          </a:p>
          <a:p>
            <a:pPr marL="0" indent="0">
              <a:buNone/>
            </a:pPr>
            <a:r>
              <a:rPr lang="en-US" sz="2000" dirty="0"/>
              <a:t>	Organum</a:t>
            </a:r>
          </a:p>
          <a:p>
            <a:pPr marL="0" indent="0">
              <a:buNone/>
            </a:pPr>
            <a:r>
              <a:rPr lang="en-US" sz="2000" dirty="0"/>
              <a:t>	Faux Bourdon</a:t>
            </a:r>
          </a:p>
          <a:p>
            <a:pPr marL="0" indent="0">
              <a:buNone/>
            </a:pPr>
            <a:r>
              <a:rPr lang="en-US" sz="2000" dirty="0"/>
              <a:t>	</a:t>
            </a:r>
            <a:endParaRPr lang="el-GR" sz="2000" dirty="0"/>
          </a:p>
        </p:txBody>
      </p:sp>
      <p:pic>
        <p:nvPicPr>
          <p:cNvPr id="1028" name="Picture 4" descr="http://i.ytimg.com/vi/3RfuUVhhfGA/maxresdefault.jpg"/>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7450456" y="3707765"/>
            <a:ext cx="2965449" cy="222408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http://images5.alphacoders.com/333/333866.png"/>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450456" y="1717040"/>
            <a:ext cx="2965449" cy="1670517"/>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tetris2.xml_modalChorales.mi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26"/>
          <a:stretch>
            <a:fillRect/>
          </a:stretch>
        </p:blipFill>
        <p:spPr>
          <a:xfrm>
            <a:off x="2225199" y="3153811"/>
            <a:ext cx="243683" cy="243683"/>
          </a:xfrm>
          <a:prstGeom prst="rect">
            <a:avLst/>
          </a:prstGeom>
        </p:spPr>
      </p:pic>
      <p:pic>
        <p:nvPicPr>
          <p:cNvPr id="6" name="tetris2.xml_KostkaPayne.mi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26"/>
          <a:stretch>
            <a:fillRect/>
          </a:stretch>
        </p:blipFill>
        <p:spPr>
          <a:xfrm>
            <a:off x="2225199" y="3529806"/>
            <a:ext cx="243682" cy="243682"/>
          </a:xfrm>
          <a:prstGeom prst="rect">
            <a:avLst/>
          </a:prstGeom>
        </p:spPr>
      </p:pic>
      <p:pic>
        <p:nvPicPr>
          <p:cNvPr id="10" name="tetris2.xml_epirus.mid">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26"/>
          <a:stretch>
            <a:fillRect/>
          </a:stretch>
        </p:blipFill>
        <p:spPr>
          <a:xfrm>
            <a:off x="2230199" y="4971016"/>
            <a:ext cx="243682" cy="243682"/>
          </a:xfrm>
          <a:prstGeom prst="rect">
            <a:avLst/>
          </a:prstGeom>
        </p:spPr>
      </p:pic>
      <p:pic>
        <p:nvPicPr>
          <p:cNvPr id="11" name="Original Tetris theme (Tetris Soundtrack).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26"/>
          <a:stretch>
            <a:fillRect/>
          </a:stretch>
        </p:blipFill>
        <p:spPr>
          <a:xfrm>
            <a:off x="2215832" y="1670371"/>
            <a:ext cx="243681" cy="243681"/>
          </a:xfrm>
          <a:prstGeom prst="rect">
            <a:avLst/>
          </a:prstGeom>
        </p:spPr>
      </p:pic>
      <p:pic>
        <p:nvPicPr>
          <p:cNvPr id="12" name="Korobeiniki-Russian Folk Music.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26"/>
          <a:stretch>
            <a:fillRect/>
          </a:stretch>
        </p:blipFill>
        <p:spPr>
          <a:xfrm>
            <a:off x="2215830" y="2015966"/>
            <a:ext cx="243682" cy="243682"/>
          </a:xfrm>
          <a:prstGeom prst="rect">
            <a:avLst/>
          </a:prstGeom>
        </p:spPr>
      </p:pic>
      <p:pic>
        <p:nvPicPr>
          <p:cNvPr id="14" name="tetris2.xml_fauxbourdon.mid">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27"/>
          <a:stretch>
            <a:fillRect/>
          </a:stretch>
        </p:blipFill>
        <p:spPr>
          <a:xfrm>
            <a:off x="2215831" y="5694045"/>
            <a:ext cx="258129" cy="258129"/>
          </a:xfrm>
          <a:prstGeom prst="rect">
            <a:avLst/>
          </a:prstGeom>
        </p:spPr>
      </p:pic>
      <p:pic>
        <p:nvPicPr>
          <p:cNvPr id="15" name="tetris2.xml_Hindemith.mid">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26"/>
          <a:stretch>
            <a:fillRect/>
          </a:stretch>
        </p:blipFill>
        <p:spPr>
          <a:xfrm>
            <a:off x="2230200" y="4642011"/>
            <a:ext cx="228597" cy="228597"/>
          </a:xfrm>
          <a:prstGeom prst="rect">
            <a:avLst/>
          </a:prstGeom>
        </p:spPr>
      </p:pic>
      <p:pic>
        <p:nvPicPr>
          <p:cNvPr id="16" name="tetris2.xml_GreekConstantinidis.mid">
            <a:hlinkClick r:id="" action="ppaction://media"/>
          </p:cNvPr>
          <p:cNvPicPr>
            <a:picLocks noChangeAspect="1"/>
          </p:cNvPicPr>
          <p:nvPr>
            <a:audioFile r:link="rId16"/>
            <p:extLst>
              <p:ext uri="{DAA4B4D4-6D71-4841-9C94-3DE7FCFB9230}">
                <p14:media xmlns:p14="http://schemas.microsoft.com/office/powerpoint/2010/main" r:embed="rId15"/>
              </p:ext>
            </p:extLst>
          </p:nvPr>
        </p:nvPicPr>
        <p:blipFill>
          <a:blip r:embed="rId26"/>
          <a:stretch>
            <a:fillRect/>
          </a:stretch>
        </p:blipFill>
        <p:spPr>
          <a:xfrm>
            <a:off x="2225199" y="3885408"/>
            <a:ext cx="243681" cy="243681"/>
          </a:xfrm>
          <a:prstGeom prst="rect">
            <a:avLst/>
          </a:prstGeom>
        </p:spPr>
      </p:pic>
      <p:pic>
        <p:nvPicPr>
          <p:cNvPr id="19" name="tetris_Bach.mp3">
            <a:hlinkClick r:id="" action="ppaction://media"/>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2165976" y="2741589"/>
            <a:ext cx="352759" cy="352759"/>
          </a:xfrm>
          <a:prstGeom prst="rect">
            <a:avLst/>
          </a:prstGeom>
        </p:spPr>
      </p:pic>
      <p:pic>
        <p:nvPicPr>
          <p:cNvPr id="20" name="tetris_Organum.mp3">
            <a:hlinkClick r:id="" action="ppaction://media"/>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2164239" y="5243412"/>
            <a:ext cx="389673" cy="389673"/>
          </a:xfrm>
          <a:prstGeom prst="rect">
            <a:avLst/>
          </a:prstGeom>
        </p:spPr>
      </p:pic>
      <p:pic>
        <p:nvPicPr>
          <p:cNvPr id="21" name="tetris_Jazz.mp3">
            <a:hlinkClick r:id="" action="ppaction://media"/>
          </p:cNvPr>
          <p:cNvPicPr>
            <a:picLocks noChangeAspect="1"/>
          </p:cNvPicPr>
          <p:nvPr>
            <a:audioFile r:link="rId22"/>
            <p:extLst>
              <p:ext uri="{DAA4B4D4-6D71-4841-9C94-3DE7FCFB9230}">
                <p14:media xmlns:p14="http://schemas.microsoft.com/office/powerpoint/2010/main" r:embed="rId21"/>
              </p:ext>
            </p:extLst>
          </p:nvPr>
        </p:nvPicPr>
        <p:blipFill>
          <a:blip r:embed="rId26"/>
          <a:stretch>
            <a:fillRect/>
          </a:stretch>
        </p:blipFill>
        <p:spPr>
          <a:xfrm>
            <a:off x="2161213" y="4205289"/>
            <a:ext cx="352759" cy="352759"/>
          </a:xfrm>
          <a:prstGeom prst="rect">
            <a:avLst/>
          </a:prstGeom>
        </p:spPr>
      </p:pic>
    </p:spTree>
    <p:extLst>
      <p:ext uri="{BB962C8B-B14F-4D97-AF65-F5344CB8AC3E}">
        <p14:creationId xmlns:p14="http://schemas.microsoft.com/office/powerpoint/2010/main" val="22293787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5500"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5500" fill="hold"/>
                                        <p:tgtEl>
                                          <p:spTgt spid="10"/>
                                        </p:tgtEl>
                                      </p:cBhvr>
                                    </p:cmd>
                                  </p:childTnLst>
                                </p:cTn>
                              </p:par>
                            </p:childTnLst>
                          </p:cTn>
                        </p:par>
                      </p:childTnLst>
                    </p:cTn>
                  </p:par>
                </p:childTnLst>
              </p:cTn>
              <p:nextCondLst>
                <p:cond evt="onClick" delay="0">
                  <p:tgtEl>
                    <p:spTgt spid="10"/>
                  </p:tgtEl>
                </p:cond>
              </p:nextCondLst>
            </p:seq>
            <p:audio>
              <p:cMediaNode vol="80000">
                <p:cTn id="19" fill="hold" display="0">
                  <p:stCondLst>
                    <p:cond delay="indefinite"/>
                  </p:stCondLst>
                  <p:endCondLst>
                    <p:cond evt="onStopAudio" delay="0">
                      <p:tgtEl>
                        <p:sldTgt/>
                      </p:tgtEl>
                    </p:cond>
                  </p:endCondLst>
                </p:cTn>
                <p:tgtEl>
                  <p:spTgt spid="10"/>
                </p:tgtEl>
              </p:cMediaNode>
            </p:audio>
            <p:seq concurrent="1" nextAc="seek">
              <p:cTn id="20" restart="whenNotActive" fill="hold" evtFilter="cancelBubble" nodeType="interactiveSeq">
                <p:stCondLst>
                  <p:cond evt="onClick" delay="0">
                    <p:tgtEl>
                      <p:spTgt spid="11"/>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3060" fill="hold"/>
                                        <p:tgtEl>
                                          <p:spTgt spid="11"/>
                                        </p:tgtEl>
                                      </p:cBhvr>
                                    </p:cmd>
                                  </p:childTnLst>
                                </p:cTn>
                              </p:par>
                            </p:childTnLst>
                          </p:cTn>
                        </p:par>
                      </p:childTnLst>
                    </p:cTn>
                  </p:par>
                </p:childTnLst>
              </p:cTn>
              <p:nextCondLst>
                <p:cond evt="onClick" delay="0">
                  <p:tgtEl>
                    <p:spTgt spid="11"/>
                  </p:tgtEl>
                </p:cond>
              </p:nextCondLst>
            </p:seq>
            <p:audio>
              <p:cMediaNode vol="16667">
                <p:cTn id="25" fill="hold" display="0">
                  <p:stCondLst>
                    <p:cond delay="indefinite"/>
                  </p:stCondLst>
                  <p:endCondLst>
                    <p:cond evt="onStopAudio" delay="0">
                      <p:tgtEl>
                        <p:sldTgt/>
                      </p:tgtEl>
                    </p:cond>
                  </p:endCondLst>
                </p:cTn>
                <p:tgtEl>
                  <p:spTgt spid="11"/>
                </p:tgtEl>
              </p:cMediaNode>
            </p:audio>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40280" fill="hold"/>
                                        <p:tgtEl>
                                          <p:spTgt spid="12"/>
                                        </p:tgtEl>
                                      </p:cBhvr>
                                    </p:cmd>
                                  </p:childTnLst>
                                </p:cTn>
                              </p:par>
                            </p:childTnLst>
                          </p:cTn>
                        </p:par>
                      </p:childTnLst>
                    </p:cTn>
                  </p:par>
                </p:childTnLst>
              </p:cTn>
              <p:nextCondLst>
                <p:cond evt="onClick" delay="0">
                  <p:tgtEl>
                    <p:spTgt spid="12"/>
                  </p:tgtEl>
                </p:cond>
              </p:nextCondLst>
            </p:seq>
            <p:audio>
              <p:cMediaNode vol="71212">
                <p:cTn id="31" fill="hold" display="0">
                  <p:stCondLst>
                    <p:cond delay="indefinite"/>
                  </p:stCondLst>
                  <p:endCondLst>
                    <p:cond evt="onStopAudio" delay="0">
                      <p:tgtEl>
                        <p:sldTgt/>
                      </p:tgtEl>
                    </p:cond>
                  </p:endCondLst>
                </p:cTn>
                <p:tgtEl>
                  <p:spTgt spid="12"/>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5500" fill="hold"/>
                                        <p:tgtEl>
                                          <p:spTgt spid="14"/>
                                        </p:tgtEl>
                                      </p:cBhvr>
                                    </p:cmd>
                                  </p:childTnLst>
                                </p:cTn>
                              </p:par>
                            </p:childTnLst>
                          </p:cTn>
                        </p:par>
                      </p:childTnLst>
                    </p:cTn>
                  </p:par>
                </p:childTnLst>
              </p:cTn>
              <p:nextCondLst>
                <p:cond evt="onClick" delay="0">
                  <p:tgtEl>
                    <p:spTgt spid="14"/>
                  </p:tgtEl>
                </p:cond>
              </p:nextCondLst>
            </p:seq>
            <p:audio>
              <p:cMediaNode vol="80000">
                <p:cTn id="37" fill="hold" display="0">
                  <p:stCondLst>
                    <p:cond delay="indefinite"/>
                  </p:stCondLst>
                  <p:endCondLst>
                    <p:cond evt="onStopAudio" delay="0">
                      <p:tgtEl>
                        <p:sldTgt/>
                      </p:tgtEl>
                    </p:cond>
                  </p:endCondLst>
                </p:cTn>
                <p:tgtEl>
                  <p:spTgt spid="14"/>
                </p:tgtEl>
              </p:cMediaNode>
            </p:audio>
            <p:seq concurrent="1" nextAc="seek">
              <p:cTn id="38" restart="whenNotActive" fill="hold" evtFilter="cancelBubble" nodeType="interactiveSeq">
                <p:stCondLst>
                  <p:cond evt="onClick" delay="0">
                    <p:tgtEl>
                      <p:spTgt spid="15"/>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15500" fill="hold"/>
                                        <p:tgtEl>
                                          <p:spTgt spid="15"/>
                                        </p:tgtEl>
                                      </p:cBhvr>
                                    </p:cmd>
                                  </p:childTnLst>
                                </p:cTn>
                              </p:par>
                            </p:childTnLst>
                          </p:cTn>
                        </p:par>
                      </p:childTnLst>
                    </p:cTn>
                  </p:par>
                </p:childTnLst>
              </p:cTn>
              <p:nextCondLst>
                <p:cond evt="onClick" delay="0">
                  <p:tgtEl>
                    <p:spTgt spid="15"/>
                  </p:tgtEl>
                </p:cond>
              </p:nextCondLst>
            </p:seq>
            <p:audio>
              <p:cMediaNode vol="80000">
                <p:cTn id="43" fill="hold" display="0">
                  <p:stCondLst>
                    <p:cond delay="indefinite"/>
                  </p:stCondLst>
                  <p:endCondLst>
                    <p:cond evt="onStopAudio" delay="0">
                      <p:tgtEl>
                        <p:sldTgt/>
                      </p:tgtEl>
                    </p:cond>
                  </p:endCondLst>
                </p:cTn>
                <p:tgtEl>
                  <p:spTgt spid="15"/>
                </p:tgtEl>
              </p:cMediaNode>
            </p:audio>
            <p:seq concurrent="1" nextAc="seek">
              <p:cTn id="44" restart="whenNotActive" fill="hold" evtFilter="cancelBubble" nodeType="interactiveSeq">
                <p:stCondLst>
                  <p:cond evt="onClick" delay="0">
                    <p:tgtEl>
                      <p:spTgt spid="16"/>
                    </p:tgtEl>
                  </p:cond>
                </p:stCondLst>
                <p:endSync evt="end" delay="0">
                  <p:rtn val="all"/>
                </p:endSync>
                <p:childTnLst>
                  <p:par>
                    <p:cTn id="45" fill="hold">
                      <p:stCondLst>
                        <p:cond delay="0"/>
                      </p:stCondLst>
                      <p:childTnLst>
                        <p:par>
                          <p:cTn id="46" fill="hold">
                            <p:stCondLst>
                              <p:cond delay="0"/>
                            </p:stCondLst>
                            <p:childTnLst>
                              <p:par>
                                <p:cTn id="47" presetID="1" presetClass="mediacall" presetSubtype="0" fill="hold" nodeType="clickEffect">
                                  <p:stCondLst>
                                    <p:cond delay="0"/>
                                  </p:stCondLst>
                                  <p:childTnLst>
                                    <p:cmd type="call" cmd="playFrom(0.0)">
                                      <p:cBhvr>
                                        <p:cTn id="48" dur="16000" fill="hold"/>
                                        <p:tgtEl>
                                          <p:spTgt spid="16"/>
                                        </p:tgtEl>
                                      </p:cBhvr>
                                    </p:cmd>
                                  </p:childTnLst>
                                </p:cTn>
                              </p:par>
                            </p:childTnLst>
                          </p:cTn>
                        </p:par>
                      </p:childTnLst>
                    </p:cTn>
                  </p:par>
                </p:childTnLst>
              </p:cTn>
              <p:nextCondLst>
                <p:cond evt="onClick" delay="0">
                  <p:tgtEl>
                    <p:spTgt spid="16"/>
                  </p:tgtEl>
                </p:cond>
              </p:nextCondLst>
            </p:seq>
            <p:audio>
              <p:cMediaNode vol="80000">
                <p:cTn id="49" fill="hold" display="0">
                  <p:stCondLst>
                    <p:cond delay="indefinite"/>
                  </p:stCondLst>
                  <p:endCondLst>
                    <p:cond evt="onStopAudio" delay="0">
                      <p:tgtEl>
                        <p:sldTgt/>
                      </p:tgtEl>
                    </p:cond>
                  </p:endCondLst>
                </p:cTn>
                <p:tgtEl>
                  <p:spTgt spid="16"/>
                </p:tgtEl>
              </p:cMediaNode>
            </p:audio>
            <p:audio>
              <p:cMediaNode vol="80000">
                <p:cTn id="50" fill="hold" display="0">
                  <p:stCondLst>
                    <p:cond delay="indefinite"/>
                  </p:stCondLst>
                  <p:endCondLst>
                    <p:cond evt="onStopAudio" delay="0">
                      <p:tgtEl>
                        <p:sldTgt/>
                      </p:tgtEl>
                    </p:cond>
                  </p:endCondLst>
                </p:cTn>
                <p:tgtEl>
                  <p:spTgt spid="19"/>
                </p:tgtEl>
              </p:cMediaNode>
            </p:audio>
            <p:audio>
              <p:cMediaNode vol="80000">
                <p:cTn id="51" fill="hold" display="0">
                  <p:stCondLst>
                    <p:cond delay="indefinite"/>
                  </p:stCondLst>
                  <p:endCondLst>
                    <p:cond evt="onStopAudio" delay="0">
                      <p:tgtEl>
                        <p:sldTgt/>
                      </p:tgtEl>
                    </p:cond>
                  </p:endCondLst>
                </p:cTn>
                <p:tgtEl>
                  <p:spTgt spid="20"/>
                </p:tgtEl>
              </p:cMediaNode>
            </p:audio>
            <p:audio>
              <p:cMediaNode vol="80000">
                <p:cTn id="52"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08D00C-D66F-BC4E-855D-BC347F6DD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42000" cy="4381500"/>
          </a:xfrm>
          <a:prstGeom prst="rect">
            <a:avLst/>
          </a:prstGeom>
        </p:spPr>
      </p:pic>
      <p:sp>
        <p:nvSpPr>
          <p:cNvPr id="7" name="TextBox 6">
            <a:extLst>
              <a:ext uri="{FF2B5EF4-FFF2-40B4-BE49-F238E27FC236}">
                <a16:creationId xmlns:a16="http://schemas.microsoft.com/office/drawing/2014/main" id="{EFF3EB51-BD5E-DE41-93AA-89955C7D31E4}"/>
              </a:ext>
            </a:extLst>
          </p:cNvPr>
          <p:cNvSpPr txBox="1"/>
          <p:nvPr/>
        </p:nvSpPr>
        <p:spPr>
          <a:xfrm>
            <a:off x="8854626" y="223703"/>
            <a:ext cx="1920782" cy="369332"/>
          </a:xfrm>
          <a:prstGeom prst="rect">
            <a:avLst/>
          </a:prstGeom>
          <a:noFill/>
        </p:spPr>
        <p:txBody>
          <a:bodyPr wrap="none" rtlCol="0">
            <a:spAutoFit/>
          </a:bodyPr>
          <a:lstStyle/>
          <a:p>
            <a:r>
              <a:rPr lang="en-US" dirty="0"/>
              <a:t>Bach chorales (BC)</a:t>
            </a:r>
          </a:p>
        </p:txBody>
      </p:sp>
      <p:sp>
        <p:nvSpPr>
          <p:cNvPr id="8" name="TextBox 7">
            <a:extLst>
              <a:ext uri="{FF2B5EF4-FFF2-40B4-BE49-F238E27FC236}">
                <a16:creationId xmlns:a16="http://schemas.microsoft.com/office/drawing/2014/main" id="{51C9B2E9-9A0B-7C4B-A8D2-2FE2B19AF5FD}"/>
              </a:ext>
            </a:extLst>
          </p:cNvPr>
          <p:cNvSpPr txBox="1"/>
          <p:nvPr/>
        </p:nvSpPr>
        <p:spPr>
          <a:xfrm>
            <a:off x="8893036" y="573157"/>
            <a:ext cx="1892954" cy="369332"/>
          </a:xfrm>
          <a:prstGeom prst="rect">
            <a:avLst/>
          </a:prstGeom>
          <a:noFill/>
        </p:spPr>
        <p:txBody>
          <a:bodyPr wrap="none" rtlCol="0">
            <a:spAutoFit/>
          </a:bodyPr>
          <a:lstStyle/>
          <a:p>
            <a:r>
              <a:rPr lang="en-US" dirty="0"/>
              <a:t>Jazz standards (JS)</a:t>
            </a:r>
          </a:p>
        </p:txBody>
      </p:sp>
      <p:sp>
        <p:nvSpPr>
          <p:cNvPr id="9" name="Oval 8">
            <a:extLst>
              <a:ext uri="{FF2B5EF4-FFF2-40B4-BE49-F238E27FC236}">
                <a16:creationId xmlns:a16="http://schemas.microsoft.com/office/drawing/2014/main" id="{2FBC8FEA-8EBE-8342-8B21-4E714F6DAD97}"/>
              </a:ext>
            </a:extLst>
          </p:cNvPr>
          <p:cNvSpPr/>
          <p:nvPr/>
        </p:nvSpPr>
        <p:spPr>
          <a:xfrm>
            <a:off x="8727954" y="665490"/>
            <a:ext cx="174452" cy="1846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E43C0C-A931-0749-BA9F-0D06B383F0D1}"/>
              </a:ext>
            </a:extLst>
          </p:cNvPr>
          <p:cNvSpPr txBox="1"/>
          <p:nvPr/>
        </p:nvSpPr>
        <p:spPr>
          <a:xfrm>
            <a:off x="8679347" y="169795"/>
            <a:ext cx="317716" cy="461665"/>
          </a:xfrm>
          <a:prstGeom prst="rect">
            <a:avLst/>
          </a:prstGeom>
          <a:noFill/>
        </p:spPr>
        <p:txBody>
          <a:bodyPr wrap="none" rtlCol="0">
            <a:spAutoFit/>
          </a:bodyPr>
          <a:lstStyle/>
          <a:p>
            <a:r>
              <a:rPr lang="en-US" sz="2400" dirty="0">
                <a:solidFill>
                  <a:srgbClr val="0070C0"/>
                </a:solidFill>
              </a:rPr>
              <a:t>x</a:t>
            </a:r>
          </a:p>
        </p:txBody>
      </p:sp>
      <p:sp>
        <p:nvSpPr>
          <p:cNvPr id="11" name="TextBox 10">
            <a:extLst>
              <a:ext uri="{FF2B5EF4-FFF2-40B4-BE49-F238E27FC236}">
                <a16:creationId xmlns:a16="http://schemas.microsoft.com/office/drawing/2014/main" id="{7056EDB0-24CD-6F47-B178-89623ADF7841}"/>
              </a:ext>
            </a:extLst>
          </p:cNvPr>
          <p:cNvSpPr txBox="1"/>
          <p:nvPr/>
        </p:nvSpPr>
        <p:spPr>
          <a:xfrm>
            <a:off x="3251663" y="4935498"/>
            <a:ext cx="5688673" cy="369332"/>
          </a:xfrm>
          <a:prstGeom prst="rect">
            <a:avLst/>
          </a:prstGeom>
          <a:noFill/>
        </p:spPr>
        <p:txBody>
          <a:bodyPr wrap="none" rtlCol="0">
            <a:spAutoFit/>
          </a:bodyPr>
          <a:lstStyle/>
          <a:p>
            <a:r>
              <a:rPr lang="en-US" dirty="0"/>
              <a:t>BC are more concentrated than JS, but what does it mean?</a:t>
            </a:r>
          </a:p>
        </p:txBody>
      </p:sp>
    </p:spTree>
    <p:extLst>
      <p:ext uri="{BB962C8B-B14F-4D97-AF65-F5344CB8AC3E}">
        <p14:creationId xmlns:p14="http://schemas.microsoft.com/office/powerpoint/2010/main" val="3950676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ransBlend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324100"/>
            <a:ext cx="9144000" cy="3104296"/>
          </a:xfrm>
          <a:prstGeom prst="rect">
            <a:avLst/>
          </a:prstGeom>
        </p:spPr>
      </p:pic>
      <p:sp>
        <p:nvSpPr>
          <p:cNvPr id="5" name="Title 1"/>
          <p:cNvSpPr>
            <a:spLocks noGrp="1"/>
          </p:cNvSpPr>
          <p:nvPr>
            <p:ph type="title"/>
          </p:nvPr>
        </p:nvSpPr>
        <p:spPr>
          <a:xfrm>
            <a:off x="1981200" y="274638"/>
            <a:ext cx="8229600" cy="1143000"/>
          </a:xfrm>
        </p:spPr>
        <p:txBody>
          <a:bodyPr>
            <a:normAutofit/>
          </a:bodyPr>
          <a:lstStyle/>
          <a:p>
            <a:r>
              <a:rPr lang="en-US" sz="3600" dirty="0"/>
              <a:t>Chord level blending (cadences)</a:t>
            </a:r>
            <a:endParaRPr lang="el-GR" sz="3600" dirty="0"/>
          </a:p>
        </p:txBody>
      </p:sp>
    </p:spTree>
    <p:extLst>
      <p:ext uri="{BB962C8B-B14F-4D97-AF65-F5344CB8AC3E}">
        <p14:creationId xmlns:p14="http://schemas.microsoft.com/office/powerpoint/2010/main" val="20392681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400" dirty="0"/>
              <a:t>Blending chord transition matrices</a:t>
            </a:r>
          </a:p>
        </p:txBody>
      </p:sp>
      <p:sp>
        <p:nvSpPr>
          <p:cNvPr id="5" name="TextBox 4"/>
          <p:cNvSpPr txBox="1"/>
          <p:nvPr/>
        </p:nvSpPr>
        <p:spPr>
          <a:xfrm>
            <a:off x="1692575" y="1242876"/>
            <a:ext cx="9004300" cy="1200329"/>
          </a:xfrm>
          <a:prstGeom prst="rect">
            <a:avLst/>
          </a:prstGeom>
          <a:noFill/>
        </p:spPr>
        <p:txBody>
          <a:bodyPr wrap="square" rtlCol="0">
            <a:spAutoFit/>
          </a:bodyPr>
          <a:lstStyle/>
          <a:p>
            <a:pPr marL="342900" indent="-342900">
              <a:buFont typeface="Arial"/>
              <a:buChar char="•"/>
            </a:pPr>
            <a:r>
              <a:rPr lang="en-GB" sz="2400" dirty="0"/>
              <a:t>User selects </a:t>
            </a:r>
            <a:r>
              <a:rPr lang="en-GB" sz="2400" dirty="0">
                <a:solidFill>
                  <a:srgbClr val="00A8A0"/>
                </a:solidFill>
              </a:rPr>
              <a:t>two idioms </a:t>
            </a:r>
            <a:r>
              <a:rPr lang="en-GB" sz="2400" dirty="0"/>
              <a:t>from a list.</a:t>
            </a:r>
          </a:p>
          <a:p>
            <a:pPr marL="342900" indent="-342900">
              <a:buFont typeface="Arial"/>
              <a:buChar char="•"/>
            </a:pPr>
            <a:r>
              <a:rPr lang="en-GB" sz="2400" dirty="0">
                <a:solidFill>
                  <a:srgbClr val="000000"/>
                </a:solidFill>
              </a:rPr>
              <a:t>System automatically </a:t>
            </a:r>
            <a:r>
              <a:rPr lang="en-GB" sz="2400" dirty="0">
                <a:solidFill>
                  <a:srgbClr val="00A8A0"/>
                </a:solidFill>
              </a:rPr>
              <a:t>blends </a:t>
            </a:r>
            <a:r>
              <a:rPr lang="en-GB" sz="2400" dirty="0"/>
              <a:t>the most common transitions</a:t>
            </a:r>
          </a:p>
          <a:p>
            <a:pPr marL="342900" indent="-342900">
              <a:buFont typeface="Arial"/>
              <a:buChar char="•"/>
            </a:pPr>
            <a:r>
              <a:rPr lang="en-GB" sz="2400" dirty="0">
                <a:solidFill>
                  <a:srgbClr val="000000"/>
                </a:solidFill>
              </a:rPr>
              <a:t>The ‘best’ resulting blends are integrated in a </a:t>
            </a:r>
            <a:r>
              <a:rPr lang="en-GB" sz="2400" dirty="0">
                <a:solidFill>
                  <a:srgbClr val="00A8A0"/>
                </a:solidFill>
              </a:rPr>
              <a:t>compound matrix</a:t>
            </a:r>
            <a:r>
              <a:rPr lang="en-GB" sz="2400" dirty="0">
                <a:solidFill>
                  <a:srgbClr val="000000"/>
                </a:solidFill>
              </a:rPr>
              <a:t>.</a:t>
            </a:r>
          </a:p>
        </p:txBody>
      </p:sp>
      <p:pic>
        <p:nvPicPr>
          <p:cNvPr id="3" name="Picture 2" descr="cfs_example.png"/>
          <p:cNvPicPr>
            <a:picLocks noChangeAspect="1"/>
          </p:cNvPicPr>
          <p:nvPr/>
        </p:nvPicPr>
        <p:blipFill rotWithShape="1">
          <a:blip r:embed="rId4">
            <a:extLst>
              <a:ext uri="{28A0092B-C50C-407E-A947-70E740481C1C}">
                <a14:useLocalDpi xmlns:a14="http://schemas.microsoft.com/office/drawing/2010/main" val="0"/>
              </a:ext>
            </a:extLst>
          </a:blip>
          <a:srcRect r="55417" b="12020"/>
          <a:stretch/>
        </p:blipFill>
        <p:spPr>
          <a:xfrm>
            <a:off x="2491609" y="2443205"/>
            <a:ext cx="3070992" cy="2946943"/>
          </a:xfrm>
          <a:prstGeom prst="rect">
            <a:avLst/>
          </a:prstGeom>
        </p:spPr>
      </p:pic>
      <p:grpSp>
        <p:nvGrpSpPr>
          <p:cNvPr id="6" name="Group 5"/>
          <p:cNvGrpSpPr/>
          <p:nvPr/>
        </p:nvGrpSpPr>
        <p:grpSpPr>
          <a:xfrm>
            <a:off x="2162162" y="5488806"/>
            <a:ext cx="8081191" cy="1369194"/>
            <a:chOff x="638161" y="5488806"/>
            <a:chExt cx="8081191" cy="1369194"/>
          </a:xfrm>
        </p:grpSpPr>
        <p:pic>
          <p:nvPicPr>
            <p:cNvPr id="30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608" y="5488806"/>
              <a:ext cx="7751744" cy="136919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4" name="2_giannos_cfs_low.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8161" y="5846146"/>
              <a:ext cx="343200" cy="343200"/>
            </a:xfrm>
            <a:prstGeom prst="rect">
              <a:avLst/>
            </a:prstGeom>
          </p:spPr>
        </p:pic>
      </p:grpSp>
      <p:pic>
        <p:nvPicPr>
          <p:cNvPr id="8" name="Picture 7" descr="cfs_example.png"/>
          <p:cNvPicPr>
            <a:picLocks noChangeAspect="1"/>
          </p:cNvPicPr>
          <p:nvPr/>
        </p:nvPicPr>
        <p:blipFill rotWithShape="1">
          <a:blip r:embed="rId4">
            <a:extLst>
              <a:ext uri="{28A0092B-C50C-407E-A947-70E740481C1C}">
                <a14:useLocalDpi xmlns:a14="http://schemas.microsoft.com/office/drawing/2010/main" val="0"/>
              </a:ext>
            </a:extLst>
          </a:blip>
          <a:srcRect l="54637" r="-213" b="12020"/>
          <a:stretch/>
        </p:blipFill>
        <p:spPr>
          <a:xfrm>
            <a:off x="6507480" y="2541863"/>
            <a:ext cx="3139440" cy="2946943"/>
          </a:xfrm>
          <a:prstGeom prst="rect">
            <a:avLst/>
          </a:prstGeom>
        </p:spPr>
      </p:pic>
    </p:spTree>
    <p:extLst>
      <p:ext uri="{BB962C8B-B14F-4D97-AF65-F5344CB8AC3E}">
        <p14:creationId xmlns:p14="http://schemas.microsoft.com/office/powerpoint/2010/main" val="224368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systemOverviewBlending.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0921" y="1873491"/>
            <a:ext cx="6758424" cy="4926471"/>
          </a:xfrm>
          <a:prstGeom prst="rect">
            <a:avLst/>
          </a:prstGeom>
        </p:spPr>
      </p:pic>
      <p:sp>
        <p:nvSpPr>
          <p:cNvPr id="4" name="Título 1"/>
          <p:cNvSpPr txBox="1">
            <a:spLocks/>
          </p:cNvSpPr>
          <p:nvPr/>
        </p:nvSpPr>
        <p:spPr>
          <a:xfrm>
            <a:off x="1989667" y="1"/>
            <a:ext cx="7086600" cy="1027756"/>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200" b="1" i="0" kern="1200">
                <a:solidFill>
                  <a:srgbClr val="00A8A0"/>
                </a:solidFill>
                <a:latin typeface="Helvetica Neue"/>
                <a:ea typeface="+mj-ea"/>
                <a:cs typeface="+mj-cs"/>
              </a:defRPr>
            </a:lvl1pPr>
          </a:lstStyle>
          <a:p>
            <a:r>
              <a:rPr lang="en-US" sz="3800" dirty="0"/>
              <a:t>The CHAMELEON system</a:t>
            </a:r>
          </a:p>
        </p:txBody>
      </p:sp>
      <p:pic>
        <p:nvPicPr>
          <p:cNvPr id="2" name="Picture 1" descr="0_input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132" y="1487080"/>
            <a:ext cx="1247360" cy="1244606"/>
          </a:xfrm>
          <a:prstGeom prst="rect">
            <a:avLst/>
          </a:prstGeom>
        </p:spPr>
      </p:pic>
      <p:pic>
        <p:nvPicPr>
          <p:cNvPr id="3" name="Picture 2" descr="1_input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6967" y="950160"/>
            <a:ext cx="819301" cy="815916"/>
          </a:xfrm>
          <a:prstGeom prst="rect">
            <a:avLst/>
          </a:prstGeom>
        </p:spPr>
      </p:pic>
      <p:pic>
        <p:nvPicPr>
          <p:cNvPr id="5" name="Picture 4" descr="3_coumpoun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64190" y="3742275"/>
            <a:ext cx="2207748" cy="2211343"/>
          </a:xfrm>
          <a:prstGeom prst="rect">
            <a:avLst/>
          </a:prstGeom>
        </p:spPr>
      </p:pic>
      <p:sp>
        <p:nvSpPr>
          <p:cNvPr id="9" name="TextBox 8"/>
          <p:cNvSpPr txBox="1"/>
          <p:nvPr/>
        </p:nvSpPr>
        <p:spPr>
          <a:xfrm>
            <a:off x="5130006" y="950160"/>
            <a:ext cx="945015" cy="923330"/>
          </a:xfrm>
          <a:prstGeom prst="rect">
            <a:avLst/>
          </a:prstGeom>
          <a:noFill/>
        </p:spPr>
        <p:txBody>
          <a:bodyPr wrap="none" rtlCol="0">
            <a:spAutoFit/>
          </a:bodyPr>
          <a:lstStyle/>
          <a:p>
            <a:pPr algn="ctr"/>
            <a:r>
              <a:rPr lang="en-GB" dirty="0"/>
              <a:t>Learned</a:t>
            </a:r>
          </a:p>
          <a:p>
            <a:pPr algn="ctr"/>
            <a:r>
              <a:rPr lang="en-GB" dirty="0"/>
              <a:t>from</a:t>
            </a:r>
          </a:p>
          <a:p>
            <a:pPr algn="ctr"/>
            <a:r>
              <a:rPr lang="en-GB" dirty="0"/>
              <a:t>data</a:t>
            </a:r>
          </a:p>
        </p:txBody>
      </p:sp>
      <p:cxnSp>
        <p:nvCxnSpPr>
          <p:cNvPr id="20" name="Curved Connector 19"/>
          <p:cNvCxnSpPr>
            <a:stCxn id="2" idx="3"/>
          </p:cNvCxnSpPr>
          <p:nvPr/>
        </p:nvCxnSpPr>
        <p:spPr>
          <a:xfrm>
            <a:off x="3009493" y="2109383"/>
            <a:ext cx="669039" cy="272064"/>
          </a:xfrm>
          <a:prstGeom prst="curvedConnector3">
            <a:avLst>
              <a:gd name="adj1" fmla="val 50000"/>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35" name="Curved Connector 34"/>
          <p:cNvCxnSpPr>
            <a:stCxn id="3" idx="2"/>
          </p:cNvCxnSpPr>
          <p:nvPr/>
        </p:nvCxnSpPr>
        <p:spPr>
          <a:xfrm rot="16200000" flipH="1">
            <a:off x="8438312" y="1994381"/>
            <a:ext cx="456610" cy="1"/>
          </a:xfrm>
          <a:prstGeom prst="curvedConnector3">
            <a:avLst/>
          </a:prstGeom>
          <a:ln>
            <a:headEnd type="arrow"/>
            <a:tailEnd type="arrow"/>
          </a:ln>
        </p:spPr>
        <p:style>
          <a:lnRef idx="3">
            <a:schemeClr val="accent5"/>
          </a:lnRef>
          <a:fillRef idx="0">
            <a:schemeClr val="accent5"/>
          </a:fillRef>
          <a:effectRef idx="2">
            <a:schemeClr val="accent5"/>
          </a:effectRef>
          <a:fontRef idx="minor">
            <a:schemeClr val="tx1"/>
          </a:fontRef>
        </p:style>
      </p:cxnSp>
      <p:cxnSp>
        <p:nvCxnSpPr>
          <p:cNvPr id="39" name="Curved Connector 38"/>
          <p:cNvCxnSpPr>
            <a:stCxn id="9" idx="3"/>
            <a:endCxn id="3" idx="1"/>
          </p:cNvCxnSpPr>
          <p:nvPr/>
        </p:nvCxnSpPr>
        <p:spPr>
          <a:xfrm flipV="1">
            <a:off x="6075020" y="1358119"/>
            <a:ext cx="2181946" cy="53707"/>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Curved Connector 40"/>
          <p:cNvCxnSpPr>
            <a:stCxn id="9" idx="1"/>
          </p:cNvCxnSpPr>
          <p:nvPr/>
        </p:nvCxnSpPr>
        <p:spPr>
          <a:xfrm rot="10800000" flipV="1">
            <a:off x="3009494" y="1411825"/>
            <a:ext cx="2120513" cy="354250"/>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3" name="Curved Connector 42"/>
          <p:cNvCxnSpPr/>
          <p:nvPr/>
        </p:nvCxnSpPr>
        <p:spPr>
          <a:xfrm rot="10800000" flipV="1">
            <a:off x="4071942" y="4343305"/>
            <a:ext cx="910648" cy="498970"/>
          </a:xfrm>
          <a:prstGeom prst="curvedConnector3">
            <a:avLst>
              <a:gd name="adj1" fmla="val 50000"/>
            </a:avLst>
          </a:prstGeom>
          <a:ln>
            <a:tailEnd type="arrow"/>
          </a:ln>
        </p:spPr>
        <p:style>
          <a:lnRef idx="3">
            <a:schemeClr val="accent6"/>
          </a:lnRef>
          <a:fillRef idx="0">
            <a:schemeClr val="accent6"/>
          </a:fillRef>
          <a:effectRef idx="2">
            <a:schemeClr val="accent6"/>
          </a:effectRef>
          <a:fontRef idx="minor">
            <a:schemeClr val="tx1"/>
          </a:fontRef>
        </p:style>
      </p:cxnSp>
      <p:sp>
        <p:nvSpPr>
          <p:cNvPr id="46" name="TextBox 45"/>
          <p:cNvSpPr txBox="1"/>
          <p:nvPr/>
        </p:nvSpPr>
        <p:spPr>
          <a:xfrm>
            <a:off x="1789598" y="3372942"/>
            <a:ext cx="2439790" cy="369332"/>
          </a:xfrm>
          <a:prstGeom prst="rect">
            <a:avLst/>
          </a:prstGeom>
          <a:noFill/>
        </p:spPr>
        <p:txBody>
          <a:bodyPr wrap="none" rtlCol="0">
            <a:spAutoFit/>
          </a:bodyPr>
          <a:lstStyle/>
          <a:p>
            <a:pPr algn="ctr"/>
            <a:r>
              <a:rPr lang="en-GB" dirty="0"/>
              <a:t>Produced by the system</a:t>
            </a:r>
          </a:p>
        </p:txBody>
      </p:sp>
    </p:spTree>
    <p:extLst>
      <p:ext uri="{BB962C8B-B14F-4D97-AF65-F5344CB8AC3E}">
        <p14:creationId xmlns:p14="http://schemas.microsoft.com/office/powerpoint/2010/main" val="266970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361993"/>
            <a:ext cx="8229600" cy="652157"/>
          </a:xfrm>
        </p:spPr>
        <p:txBody>
          <a:bodyPr>
            <a:normAutofit/>
          </a:bodyPr>
          <a:lstStyle/>
          <a:p>
            <a:r>
              <a:rPr lang="en-US" sz="3200" dirty="0"/>
              <a:t>Blending Harmonic Spaces</a:t>
            </a:r>
          </a:p>
        </p:txBody>
      </p:sp>
      <p:pic>
        <p:nvPicPr>
          <p:cNvPr id="4" name="Picture 3"/>
          <p:cNvPicPr>
            <a:picLocks noChangeAspect="1"/>
          </p:cNvPicPr>
          <p:nvPr/>
        </p:nvPicPr>
        <p:blipFill>
          <a:blip r:embed="rId8"/>
          <a:stretch>
            <a:fillRect/>
          </a:stretch>
        </p:blipFill>
        <p:spPr>
          <a:xfrm>
            <a:off x="1783080" y="3332478"/>
            <a:ext cx="7807158" cy="1571670"/>
          </a:xfrm>
          <a:prstGeom prst="rect">
            <a:avLst/>
          </a:prstGeom>
        </p:spPr>
      </p:pic>
      <p:pic>
        <p:nvPicPr>
          <p:cNvPr id="5" name="Picture 4"/>
          <p:cNvPicPr>
            <a:picLocks noChangeAspect="1"/>
          </p:cNvPicPr>
          <p:nvPr/>
        </p:nvPicPr>
        <p:blipFill>
          <a:blip r:embed="rId9"/>
          <a:stretch>
            <a:fillRect/>
          </a:stretch>
        </p:blipFill>
        <p:spPr>
          <a:xfrm>
            <a:off x="1783080" y="1766011"/>
            <a:ext cx="7807158" cy="1428761"/>
          </a:xfrm>
          <a:prstGeom prst="rect">
            <a:avLst/>
          </a:prstGeom>
        </p:spPr>
      </p:pic>
      <p:pic>
        <p:nvPicPr>
          <p:cNvPr id="6" name="Picture 5"/>
          <p:cNvPicPr>
            <a:picLocks noChangeAspect="1"/>
          </p:cNvPicPr>
          <p:nvPr/>
        </p:nvPicPr>
        <p:blipFill>
          <a:blip r:embed="rId10"/>
          <a:stretch>
            <a:fillRect/>
          </a:stretch>
        </p:blipFill>
        <p:spPr>
          <a:xfrm>
            <a:off x="1844040" y="5055372"/>
            <a:ext cx="7807158" cy="1562456"/>
          </a:xfrm>
          <a:prstGeom prst="rect">
            <a:avLst/>
          </a:prstGeom>
        </p:spPr>
      </p:pic>
      <p:pic>
        <p:nvPicPr>
          <p:cNvPr id="7" name="4_OdeToJoy_B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9741222" y="2249229"/>
            <a:ext cx="325120" cy="325120"/>
          </a:xfrm>
          <a:prstGeom prst="rect">
            <a:avLst/>
          </a:prstGeom>
        </p:spPr>
      </p:pic>
      <p:pic>
        <p:nvPicPr>
          <p:cNvPr id="8" name="4_OdeToJoy_JA.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9741222" y="3786600"/>
            <a:ext cx="325120" cy="325120"/>
          </a:xfrm>
          <a:prstGeom prst="rect">
            <a:avLst/>
          </a:prstGeom>
        </p:spPr>
      </p:pic>
      <p:pic>
        <p:nvPicPr>
          <p:cNvPr id="9" name="4_OdeToJoy_BC-JA_blend.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9741222" y="5524495"/>
            <a:ext cx="325120" cy="325120"/>
          </a:xfrm>
          <a:prstGeom prst="rect">
            <a:avLst/>
          </a:prstGeom>
        </p:spPr>
      </p:pic>
      <p:sp>
        <p:nvSpPr>
          <p:cNvPr id="3" name="TextBox 2"/>
          <p:cNvSpPr txBox="1"/>
          <p:nvPr/>
        </p:nvSpPr>
        <p:spPr>
          <a:xfrm>
            <a:off x="2004340" y="1067706"/>
            <a:ext cx="6830113" cy="646331"/>
          </a:xfrm>
          <a:prstGeom prst="rect">
            <a:avLst/>
          </a:prstGeom>
          <a:noFill/>
        </p:spPr>
        <p:txBody>
          <a:bodyPr wrap="square" rtlCol="0">
            <a:spAutoFit/>
          </a:bodyPr>
          <a:lstStyle/>
          <a:p>
            <a:r>
              <a:rPr lang="en-US" dirty="0" err="1"/>
              <a:t>L.v</a:t>
            </a:r>
            <a:r>
              <a:rPr lang="en-US" dirty="0"/>
              <a:t>. Beethoven's "</a:t>
            </a:r>
            <a:r>
              <a:rPr lang="en-US" b="1" dirty="0"/>
              <a:t>Ode to joy</a:t>
            </a:r>
            <a:r>
              <a:rPr lang="en-US" dirty="0"/>
              <a:t>" with three </a:t>
            </a:r>
            <a:r>
              <a:rPr lang="en-US" dirty="0" err="1"/>
              <a:t>harmonisations</a:t>
            </a:r>
            <a:r>
              <a:rPr lang="en-US" dirty="0"/>
              <a:t>: </a:t>
            </a:r>
          </a:p>
          <a:p>
            <a:r>
              <a:rPr lang="en-US" dirty="0"/>
              <a:t>BC major (Bach chorale), JA major (Jazz), Blend of BC major/JA major</a:t>
            </a:r>
          </a:p>
        </p:txBody>
      </p:sp>
    </p:spTree>
    <p:extLst>
      <p:ext uri="{BB962C8B-B14F-4D97-AF65-F5344CB8AC3E}">
        <p14:creationId xmlns:p14="http://schemas.microsoft.com/office/powerpoint/2010/main" val="9881241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1" fill="hold"/>
                                        <p:tgtEl>
                                          <p:spTgt spid="7"/>
                                        </p:tgtEl>
                                      </p:cBhvr>
                                    </p:cmd>
                                  </p:childTnLst>
                                </p:cTn>
                              </p:par>
                            </p:childTnLst>
                          </p:cTn>
                        </p:par>
                      </p:childTnLst>
                    </p:cTn>
                  </p:par>
                </p:childTnLst>
              </p:cTn>
              <p:nextCondLst>
                <p:cond evt="onClick" delay="0">
                  <p:tgtEl>
                    <p:spTgt spid="7"/>
                  </p:tgtEl>
                </p:cond>
              </p:nextCondLst>
            </p:seq>
            <p:audio>
              <p:cMediaNode vol="80000">
                <p:cTn id="7" fill="hold" display="0">
                  <p:stCondLst>
                    <p:cond delay="indefinite"/>
                  </p:stCondLst>
                  <p:endCondLst>
                    <p:cond evt="onStopAudio" delay="0">
                      <p:tgtEl>
                        <p:sldTgt/>
                      </p:tgtEl>
                    </p:cond>
                  </p:endCondLst>
                </p:cTn>
                <p:tgtEl>
                  <p:spTgt spid="7"/>
                </p:tgtEl>
              </p:cMediaNode>
            </p:audi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61" fill="hold"/>
                                        <p:tgtEl>
                                          <p:spTgt spid="8"/>
                                        </p:tgtEl>
                                      </p:cBhvr>
                                    </p:cmd>
                                  </p:childTnLst>
                                </p:cTn>
                              </p:par>
                            </p:childTnLst>
                          </p:cTn>
                        </p:par>
                      </p:childTnLst>
                    </p:cTn>
                  </p:par>
                </p:childTnLst>
              </p:cTn>
              <p:nextCondLst>
                <p:cond evt="onClick" delay="0">
                  <p:tgtEl>
                    <p:spTgt spid="8"/>
                  </p:tgtEl>
                </p:cond>
              </p:nextCondLst>
            </p:seq>
            <p:audio>
              <p:cMediaNode vol="80000">
                <p:cTn id="13" fill="hold" display="0">
                  <p:stCondLst>
                    <p:cond delay="indefinite"/>
                  </p:stCondLst>
                  <p:endCondLst>
                    <p:cond evt="onStopAudio" delay="0">
                      <p:tgtEl>
                        <p:sldTgt/>
                      </p:tgtEl>
                    </p:cond>
                  </p:endCondLst>
                </p:cTn>
                <p:tgtEl>
                  <p:spTgt spid="8"/>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61"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68880" y="223838"/>
            <a:ext cx="8229600" cy="1143000"/>
          </a:xfrm>
        </p:spPr>
        <p:txBody>
          <a:bodyPr>
            <a:normAutofit/>
          </a:bodyPr>
          <a:lstStyle/>
          <a:p>
            <a:r>
              <a:rPr lang="en-US" sz="3200" dirty="0"/>
              <a:t>Ye Banks and Braes (Scottish) </a:t>
            </a:r>
            <a:endParaRPr lang="el-GR" sz="3200" dirty="0"/>
          </a:p>
        </p:txBody>
      </p:sp>
      <p:graphicFrame>
        <p:nvGraphicFramePr>
          <p:cNvPr id="3" name="Object 2"/>
          <p:cNvGraphicFramePr>
            <a:graphicFrameLocks noChangeAspect="1"/>
          </p:cNvGraphicFramePr>
          <p:nvPr>
            <p:extLst/>
          </p:nvPr>
        </p:nvGraphicFramePr>
        <p:xfrm>
          <a:off x="2468880" y="1432736"/>
          <a:ext cx="6762420" cy="2446253"/>
        </p:xfrm>
        <a:graphic>
          <a:graphicData uri="http://schemas.openxmlformats.org/presentationml/2006/ole">
            <mc:AlternateContent xmlns:mc="http://schemas.openxmlformats.org/markup-compatibility/2006">
              <mc:Choice xmlns:v="urn:schemas-microsoft-com:vml" Requires="v">
                <p:oleObj spid="_x0000_s1033" name="Acrobat Document" r:id="rId7" imgW="4190994" imgH="1516379" progId="AcroExch.Document.7">
                  <p:embed/>
                </p:oleObj>
              </mc:Choice>
              <mc:Fallback>
                <p:oleObj name="Acrobat Document" r:id="rId7" imgW="4190994" imgH="1516379" progId="AcroExch.Document.7">
                  <p:embed/>
                  <p:pic>
                    <p:nvPicPr>
                      <p:cNvPr id="3" name="Object 2"/>
                      <p:cNvPicPr/>
                      <p:nvPr/>
                    </p:nvPicPr>
                    <p:blipFill>
                      <a:blip r:embed="rId8"/>
                      <a:stretch>
                        <a:fillRect/>
                      </a:stretch>
                    </p:blipFill>
                    <p:spPr>
                      <a:xfrm>
                        <a:off x="2468880" y="1432736"/>
                        <a:ext cx="6762420" cy="2446253"/>
                      </a:xfrm>
                      <a:prstGeom prst="rect">
                        <a:avLst/>
                      </a:prstGeom>
                    </p:spPr>
                  </p:pic>
                </p:oleObj>
              </mc:Fallback>
            </mc:AlternateContent>
          </a:graphicData>
        </a:graphic>
      </p:graphicFrame>
      <p:pic>
        <p:nvPicPr>
          <p:cNvPr id="4" name="3_Yebanks_major.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981518" y="2281367"/>
            <a:ext cx="399131" cy="399131"/>
          </a:xfrm>
          <a:prstGeom prst="rect">
            <a:avLst/>
          </a:prstGeom>
        </p:spPr>
      </p:pic>
      <p:grpSp>
        <p:nvGrpSpPr>
          <p:cNvPr id="11" name="Group 10"/>
          <p:cNvGrpSpPr/>
          <p:nvPr/>
        </p:nvGrpSpPr>
        <p:grpSpPr>
          <a:xfrm>
            <a:off x="1981516" y="4119614"/>
            <a:ext cx="7249784" cy="2330125"/>
            <a:chOff x="457516" y="4119613"/>
            <a:chExt cx="7249784" cy="2330125"/>
          </a:xfrm>
        </p:grpSpPr>
        <p:graphicFrame>
          <p:nvGraphicFramePr>
            <p:cNvPr id="15" name="Object 14"/>
            <p:cNvGraphicFramePr>
              <a:graphicFrameLocks noChangeAspect="1"/>
            </p:cNvGraphicFramePr>
            <p:nvPr>
              <p:extLst/>
            </p:nvPr>
          </p:nvGraphicFramePr>
          <p:xfrm>
            <a:off x="949427" y="4119613"/>
            <a:ext cx="6757873" cy="2330125"/>
          </p:xfrm>
          <a:graphic>
            <a:graphicData uri="http://schemas.openxmlformats.org/presentationml/2006/ole">
              <mc:AlternateContent xmlns:mc="http://schemas.openxmlformats.org/markup-compatibility/2006">
                <mc:Choice xmlns:v="urn:schemas-microsoft-com:vml" Requires="v">
                  <p:oleObj spid="_x0000_s1034" name="Acrobat Document" r:id="rId10" imgW="4198552" imgH="1447708" progId="AcroExch.Document.7">
                    <p:embed/>
                  </p:oleObj>
                </mc:Choice>
                <mc:Fallback>
                  <p:oleObj name="Acrobat Document" r:id="rId10" imgW="4198552" imgH="1447708" progId="AcroExch.Document.7">
                    <p:embed/>
                    <p:pic>
                      <p:nvPicPr>
                        <p:cNvPr id="15" name="Object 14"/>
                        <p:cNvPicPr/>
                        <p:nvPr/>
                      </p:nvPicPr>
                      <p:blipFill>
                        <a:blip r:embed="rId11"/>
                        <a:stretch>
                          <a:fillRect/>
                        </a:stretch>
                      </p:blipFill>
                      <p:spPr>
                        <a:xfrm>
                          <a:off x="949427" y="4119613"/>
                          <a:ext cx="6757873" cy="2330125"/>
                        </a:xfrm>
                        <a:prstGeom prst="rect">
                          <a:avLst/>
                        </a:prstGeom>
                      </p:spPr>
                    </p:pic>
                  </p:oleObj>
                </mc:Fallback>
              </mc:AlternateContent>
            </a:graphicData>
          </a:graphic>
        </p:graphicFrame>
        <p:pic>
          <p:nvPicPr>
            <p:cNvPr id="5" name="3_Yebanks4.mp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2"/>
            <a:stretch>
              <a:fillRect/>
            </a:stretch>
          </p:blipFill>
          <p:spPr>
            <a:xfrm>
              <a:off x="457516" y="4947555"/>
              <a:ext cx="399131" cy="399131"/>
            </a:xfrm>
            <a:prstGeom prst="rect">
              <a:avLst/>
            </a:prstGeom>
          </p:spPr>
        </p:pic>
      </p:grpSp>
      <p:grpSp>
        <p:nvGrpSpPr>
          <p:cNvPr id="12" name="Group 11"/>
          <p:cNvGrpSpPr/>
          <p:nvPr/>
        </p:nvGrpSpPr>
        <p:grpSpPr>
          <a:xfrm>
            <a:off x="7858342" y="1894656"/>
            <a:ext cx="2827308" cy="4963344"/>
            <a:chOff x="6334342" y="1894656"/>
            <a:chExt cx="2827308" cy="4963344"/>
          </a:xfrm>
        </p:grpSpPr>
        <p:sp>
          <p:nvSpPr>
            <p:cNvPr id="13" name="TextBox 12"/>
            <p:cNvSpPr txBox="1"/>
            <p:nvPr/>
          </p:nvSpPr>
          <p:spPr>
            <a:xfrm>
              <a:off x="6334342" y="6479021"/>
              <a:ext cx="2251509" cy="369332"/>
            </a:xfrm>
            <a:prstGeom prst="rect">
              <a:avLst/>
            </a:prstGeom>
            <a:noFill/>
          </p:spPr>
          <p:txBody>
            <a:bodyPr wrap="square" rtlCol="0">
              <a:spAutoFit/>
            </a:bodyPr>
            <a:lstStyle/>
            <a:p>
              <a:r>
                <a:rPr lang="en-US" dirty="0"/>
                <a:t>G – Bb             G – C#</a:t>
              </a:r>
            </a:p>
          </p:txBody>
        </p:sp>
        <p:sp>
          <p:nvSpPr>
            <p:cNvPr id="6" name="TextBox 5"/>
            <p:cNvSpPr txBox="1"/>
            <p:nvPr/>
          </p:nvSpPr>
          <p:spPr>
            <a:xfrm>
              <a:off x="7786838" y="4167756"/>
              <a:ext cx="1357162" cy="1754326"/>
            </a:xfrm>
            <a:prstGeom prst="rect">
              <a:avLst/>
            </a:prstGeom>
            <a:noFill/>
          </p:spPr>
          <p:txBody>
            <a:bodyPr wrap="square" rtlCol="0">
              <a:spAutoFit/>
            </a:bodyPr>
            <a:lstStyle/>
            <a:p>
              <a:r>
                <a:rPr lang="en-US" dirty="0"/>
                <a:t>G major space blended with </a:t>
              </a:r>
            </a:p>
            <a:p>
              <a:r>
                <a:rPr lang="en-US" dirty="0"/>
                <a:t>B major space</a:t>
              </a:r>
              <a:endParaRPr lang="el-GR" dirty="0"/>
            </a:p>
          </p:txBody>
        </p:sp>
        <p:sp>
          <p:nvSpPr>
            <p:cNvPr id="9" name="TextBox 8"/>
            <p:cNvSpPr txBox="1"/>
            <p:nvPr/>
          </p:nvSpPr>
          <p:spPr>
            <a:xfrm>
              <a:off x="7804488" y="1894656"/>
              <a:ext cx="1357162" cy="1200329"/>
            </a:xfrm>
            <a:prstGeom prst="rect">
              <a:avLst/>
            </a:prstGeom>
            <a:noFill/>
          </p:spPr>
          <p:txBody>
            <a:bodyPr wrap="square" rtlCol="0">
              <a:spAutoFit/>
            </a:bodyPr>
            <a:lstStyle/>
            <a:p>
              <a:r>
                <a:rPr lang="en-US" dirty="0"/>
                <a:t>G major space </a:t>
              </a:r>
            </a:p>
            <a:p>
              <a:r>
                <a:rPr lang="en-US" dirty="0"/>
                <a:t>(Bach chorales)</a:t>
              </a:r>
            </a:p>
          </p:txBody>
        </p:sp>
        <p:pic>
          <p:nvPicPr>
            <p:cNvPr id="7" name="3_Yebanks3.mp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3"/>
            <a:stretch>
              <a:fillRect/>
            </a:stretch>
          </p:blipFill>
          <p:spPr>
            <a:xfrm>
              <a:off x="7135572" y="6488397"/>
              <a:ext cx="369603" cy="369603"/>
            </a:xfrm>
            <a:prstGeom prst="rect">
              <a:avLst/>
            </a:prstGeom>
          </p:spPr>
        </p:pic>
        <p:pic>
          <p:nvPicPr>
            <p:cNvPr id="8" name="3_Yebanks6.mp3">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14"/>
            <a:stretch>
              <a:fillRect/>
            </a:stretch>
          </p:blipFill>
          <p:spPr>
            <a:xfrm>
              <a:off x="8440716" y="6488397"/>
              <a:ext cx="350353" cy="350353"/>
            </a:xfrm>
            <a:prstGeom prst="rect">
              <a:avLst/>
            </a:prstGeom>
          </p:spPr>
        </p:pic>
      </p:grpSp>
    </p:spTree>
    <p:extLst>
      <p:ext uri="{BB962C8B-B14F-4D97-AF65-F5344CB8AC3E}">
        <p14:creationId xmlns:p14="http://schemas.microsoft.com/office/powerpoint/2010/main" val="337235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29570" fill="hold"/>
                                        <p:tgtEl>
                                          <p:spTgt spid="4"/>
                                        </p:tgtEl>
                                      </p:cBhvr>
                                    </p:cmd>
                                  </p:childTnLst>
                                </p:cTn>
                              </p:par>
                            </p:childTnLst>
                          </p:cTn>
                        </p:par>
                      </p:childTnLst>
                    </p:cTn>
                  </p:par>
                </p:childTnLst>
              </p:cTn>
              <p:nextCondLst>
                <p:cond evt="onClick" delay="0">
                  <p:tgtEl>
                    <p:spTgt spid="4"/>
                  </p:tgtEl>
                </p:cond>
              </p:nextCondLst>
            </p:seq>
            <p:audio>
              <p:cMediaNode vol="80000">
                <p:cTn id="16" fill="hold" display="0">
                  <p:stCondLst>
                    <p:cond delay="indefinite"/>
                  </p:stCondLst>
                  <p:endCondLst>
                    <p:cond evt="onStopAudio" delay="0">
                      <p:tgtEl>
                        <p:sldTgt/>
                      </p:tgtEl>
                    </p:cond>
                  </p:endCondLst>
                </p:cTn>
                <p:tgtEl>
                  <p:spTgt spid="4"/>
                </p:tgtEl>
              </p:cMediaNode>
            </p:audio>
            <p:audio>
              <p:cMediaNode vol="80000">
                <p:cTn id="17" fill="hold" display="0">
                  <p:stCondLst>
                    <p:cond delay="indefinite"/>
                  </p:stCondLst>
                  <p:endCondLst>
                    <p:cond evt="onStopAudio" delay="0">
                      <p:tgtEl>
                        <p:sldTgt/>
                      </p:tgtEl>
                    </p:cond>
                  </p:endCondLst>
                </p:cTn>
                <p:tgtEl>
                  <p:spTgt spid="5"/>
                </p:tgtEl>
              </p:cMediaNode>
            </p:audio>
            <p:audio>
              <p:cMediaNode vol="80000">
                <p:cTn id="18" fill="hold" display="0">
                  <p:stCondLst>
                    <p:cond delay="indefinite"/>
                  </p:stCondLst>
                  <p:endCondLst>
                    <p:cond evt="onStopAudio" delay="0">
                      <p:tgtEl>
                        <p:sldTgt/>
                      </p:tgtEl>
                    </p:cond>
                  </p:endCondLst>
                </p:cTn>
                <p:tgtEl>
                  <p:spTgt spid="7"/>
                </p:tgtEl>
              </p:cMediaNode>
            </p:audio>
            <p:audio>
              <p:cMediaNode vol="80000">
                <p:cTn id="19" fill="hold" display="0">
                  <p:stCondLst>
                    <p:cond delay="indefinite"/>
                  </p:stCondLst>
                  <p:endCondLst>
                    <p:cond evt="onStopAudio" delay="0">
                      <p:tgtEl>
                        <p:sldTgt/>
                      </p:tgtEl>
                    </p:cond>
                  </p:endCondLst>
                </p:cTn>
                <p:tgtEl>
                  <p:spTgt spid="8"/>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Blending Harmonic Spaces</a:t>
            </a:r>
          </a:p>
        </p:txBody>
      </p:sp>
      <p:pic>
        <p:nvPicPr>
          <p:cNvPr id="4" name="Picture 3"/>
          <p:cNvPicPr>
            <a:picLocks noChangeAspect="1"/>
          </p:cNvPicPr>
          <p:nvPr/>
        </p:nvPicPr>
        <p:blipFill>
          <a:blip r:embed="rId4"/>
          <a:stretch>
            <a:fillRect/>
          </a:stretch>
        </p:blipFill>
        <p:spPr>
          <a:xfrm>
            <a:off x="1767840" y="2474161"/>
            <a:ext cx="8194842" cy="1341657"/>
          </a:xfrm>
          <a:prstGeom prst="rect">
            <a:avLst/>
          </a:prstGeom>
        </p:spPr>
      </p:pic>
      <p:pic>
        <p:nvPicPr>
          <p:cNvPr id="5" name="Picture 4"/>
          <p:cNvPicPr>
            <a:picLocks noChangeAspect="1"/>
          </p:cNvPicPr>
          <p:nvPr/>
        </p:nvPicPr>
        <p:blipFill>
          <a:blip r:embed="rId5"/>
          <a:stretch>
            <a:fillRect/>
          </a:stretch>
        </p:blipFill>
        <p:spPr>
          <a:xfrm>
            <a:off x="1752600" y="4507173"/>
            <a:ext cx="8194842" cy="1345181"/>
          </a:xfrm>
          <a:prstGeom prst="rect">
            <a:avLst/>
          </a:prstGeom>
        </p:spPr>
      </p:pic>
      <p:sp>
        <p:nvSpPr>
          <p:cNvPr id="6" name="TextBox 5"/>
          <p:cNvSpPr txBox="1"/>
          <p:nvPr/>
        </p:nvSpPr>
        <p:spPr>
          <a:xfrm>
            <a:off x="3074738" y="3823376"/>
            <a:ext cx="5619485" cy="369332"/>
          </a:xfrm>
          <a:prstGeom prst="rect">
            <a:avLst/>
          </a:prstGeom>
          <a:noFill/>
        </p:spPr>
        <p:txBody>
          <a:bodyPr wrap="none" rtlCol="0">
            <a:spAutoFit/>
          </a:bodyPr>
          <a:lstStyle/>
          <a:p>
            <a:r>
              <a:rPr lang="en-US"/>
              <a:t>Apopse ta mesanychta – Constantinidis/whole-Tone blend</a:t>
            </a:r>
          </a:p>
        </p:txBody>
      </p:sp>
      <p:sp>
        <p:nvSpPr>
          <p:cNvPr id="7" name="TextBox 6"/>
          <p:cNvSpPr txBox="1"/>
          <p:nvPr/>
        </p:nvSpPr>
        <p:spPr>
          <a:xfrm>
            <a:off x="3449037" y="5868749"/>
            <a:ext cx="4561578" cy="369332"/>
          </a:xfrm>
          <a:prstGeom prst="rect">
            <a:avLst/>
          </a:prstGeom>
          <a:noFill/>
        </p:spPr>
        <p:txBody>
          <a:bodyPr wrap="none" rtlCol="0">
            <a:spAutoFit/>
          </a:bodyPr>
          <a:lstStyle/>
          <a:p>
            <a:r>
              <a:rPr lang="en-US"/>
              <a:t>Apopse ta mesanychta – Hindemith/Jazz blend</a:t>
            </a:r>
          </a:p>
        </p:txBody>
      </p:sp>
      <p:pic>
        <p:nvPicPr>
          <p:cNvPr id="8" name="5_apopse_CN-WT.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43728" y="2925994"/>
            <a:ext cx="325120" cy="325120"/>
          </a:xfrm>
          <a:prstGeom prst="rect">
            <a:avLst/>
          </a:prstGeom>
        </p:spPr>
      </p:pic>
      <p:pic>
        <p:nvPicPr>
          <p:cNvPr id="9" name="5_apopse_JA-HM.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043728" y="4963343"/>
            <a:ext cx="325120" cy="325120"/>
          </a:xfrm>
          <a:prstGeom prst="rect">
            <a:avLst/>
          </a:prstGeom>
        </p:spPr>
      </p:pic>
      <p:sp>
        <p:nvSpPr>
          <p:cNvPr id="3" name="TextBox 2"/>
          <p:cNvSpPr txBox="1"/>
          <p:nvPr/>
        </p:nvSpPr>
        <p:spPr>
          <a:xfrm>
            <a:off x="1695593" y="1578986"/>
            <a:ext cx="8765929" cy="646331"/>
          </a:xfrm>
          <a:prstGeom prst="rect">
            <a:avLst/>
          </a:prstGeom>
          <a:noFill/>
        </p:spPr>
        <p:txBody>
          <a:bodyPr wrap="none" rtlCol="0">
            <a:spAutoFit/>
          </a:bodyPr>
          <a:lstStyle/>
          <a:p>
            <a:r>
              <a:rPr lang="en-US"/>
              <a:t>The Greek folk song </a:t>
            </a:r>
            <a:r>
              <a:rPr lang="en-US" b="1" i="1"/>
              <a:t>Apopse ta mesanychta</a:t>
            </a:r>
            <a:r>
              <a:rPr lang="en-US" b="1"/>
              <a:t> </a:t>
            </a:r>
            <a:r>
              <a:rPr lang="en-US"/>
              <a:t>(Tonight at midnight) with two harmonisations:</a:t>
            </a:r>
          </a:p>
          <a:p>
            <a:r>
              <a:rPr lang="en-US"/>
              <a:t>Blend of CN/WT and Blend of HM/JA minor</a:t>
            </a:r>
          </a:p>
        </p:txBody>
      </p:sp>
    </p:spTree>
    <p:extLst>
      <p:ext uri="{BB962C8B-B14F-4D97-AF65-F5344CB8AC3E}">
        <p14:creationId xmlns:p14="http://schemas.microsoft.com/office/powerpoint/2010/main" val="38218091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098"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098" fill="hold"/>
                                        <p:tgtEl>
                                          <p:spTgt spid="9"/>
                                        </p:tgtEl>
                                      </p:cBhvr>
                                    </p:cmd>
                                  </p:childTnLst>
                                </p:cTn>
                              </p:par>
                            </p:childTnLst>
                          </p:cTn>
                        </p:par>
                      </p:childTnLst>
                    </p:cTn>
                  </p:par>
                </p:childTnLst>
              </p:cTn>
              <p:nextCondLst>
                <p:cond evt="onClick" delay="0">
                  <p:tgtEl>
                    <p:spTgt spid="9"/>
                  </p:tgtEl>
                </p:cond>
              </p:nextCondLst>
            </p:seq>
            <p:audio>
              <p:cMediaNode vol="80000">
                <p:cTn id="13" fill="hold" display="0">
                  <p:stCondLst>
                    <p:cond delay="indefinite"/>
                  </p:stCondLst>
                  <p:endCondLst>
                    <p:cond evt="onStopAudio" delay="0">
                      <p:tgtEl>
                        <p:sldTgt/>
                      </p:tgtEl>
                    </p:cond>
                  </p:endCondLst>
                </p:cTn>
                <p:tgtEl>
                  <p:spTgt spid="9"/>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7778" y="1633997"/>
            <a:ext cx="6178337" cy="801064"/>
          </a:xfrm>
        </p:spPr>
        <p:txBody>
          <a:bodyPr>
            <a:noAutofit/>
          </a:bodyPr>
          <a:lstStyle/>
          <a:p>
            <a:pPr algn="ctr"/>
            <a:r>
              <a:rPr lang="en-US" sz="3200" dirty="0"/>
              <a:t>Evaluating CHAMELEON:</a:t>
            </a:r>
            <a:br>
              <a:rPr lang="en-US" sz="3200" dirty="0"/>
            </a:br>
            <a:endParaRPr lang="en-US" sz="3200" dirty="0"/>
          </a:p>
        </p:txBody>
      </p:sp>
      <p:sp>
        <p:nvSpPr>
          <p:cNvPr id="3" name="Content Placeholder 2"/>
          <p:cNvSpPr>
            <a:spLocks noGrp="1"/>
          </p:cNvSpPr>
          <p:nvPr>
            <p:ph idx="1"/>
          </p:nvPr>
        </p:nvSpPr>
        <p:spPr>
          <a:xfrm>
            <a:off x="2128404" y="2436506"/>
            <a:ext cx="8049660" cy="3537186"/>
          </a:xfrm>
        </p:spPr>
        <p:txBody>
          <a:bodyPr>
            <a:noAutofit/>
          </a:bodyPr>
          <a:lstStyle/>
          <a:p>
            <a:pPr marL="0" indent="0">
              <a:spcBef>
                <a:spcPts val="800"/>
              </a:spcBef>
              <a:buNone/>
            </a:pPr>
            <a:r>
              <a:rPr lang="en-US" sz="2400" b="1" dirty="0"/>
              <a:t>Computational creativity evaluation is not trivial</a:t>
            </a:r>
          </a:p>
          <a:p>
            <a:pPr marL="0" indent="0">
              <a:spcBef>
                <a:spcPts val="800"/>
              </a:spcBef>
              <a:buNone/>
            </a:pPr>
            <a:endParaRPr lang="en-US" sz="2400" b="1" dirty="0"/>
          </a:p>
          <a:p>
            <a:pPr>
              <a:spcBef>
                <a:spcPts val="800"/>
              </a:spcBef>
            </a:pPr>
            <a:r>
              <a:rPr lang="en-US" sz="2400" dirty="0"/>
              <a:t>Value (usefulness)</a:t>
            </a:r>
          </a:p>
          <a:p>
            <a:pPr>
              <a:spcBef>
                <a:spcPts val="800"/>
              </a:spcBef>
            </a:pPr>
            <a:endParaRPr lang="en-US" sz="2400" dirty="0"/>
          </a:p>
          <a:p>
            <a:pPr>
              <a:spcBef>
                <a:spcPts val="800"/>
              </a:spcBef>
            </a:pPr>
            <a:r>
              <a:rPr lang="en-US" sz="2400" dirty="0"/>
              <a:t>Novelty</a:t>
            </a:r>
          </a:p>
          <a:p>
            <a:pPr>
              <a:spcBef>
                <a:spcPts val="800"/>
              </a:spcBef>
            </a:pPr>
            <a:endParaRPr lang="en-US" sz="2400" dirty="0"/>
          </a:p>
          <a:p>
            <a:pPr>
              <a:spcBef>
                <a:spcPts val="800"/>
              </a:spcBef>
            </a:pPr>
            <a:r>
              <a:rPr lang="en-US" sz="2400" dirty="0"/>
              <a:t>Successfully meet the criteria of a specific task</a:t>
            </a:r>
          </a:p>
          <a:p>
            <a:pPr>
              <a:spcBef>
                <a:spcPts val="800"/>
              </a:spcBef>
            </a:pPr>
            <a:endParaRPr lang="en-US" sz="2400" dirty="0"/>
          </a:p>
          <a:p>
            <a:pPr marL="0" indent="0">
              <a:spcBef>
                <a:spcPts val="800"/>
              </a:spcBef>
              <a:buNone/>
            </a:pPr>
            <a:endParaRPr lang="el-GR" sz="2400" dirty="0"/>
          </a:p>
        </p:txBody>
      </p:sp>
      <p:pic>
        <p:nvPicPr>
          <p:cNvPr id="4" name="Picture 2" descr="C:\Users\ICMPC2012\Documents\pap-mine\COINVENT-papers\chameleon-website\chameleonLOGO\header-blugrey-whiteLetters2.jpg"/>
          <p:cNvPicPr>
            <a:picLocks noChangeAspect="1" noChangeArrowheads="1"/>
          </p:cNvPicPr>
          <p:nvPr/>
        </p:nvPicPr>
        <p:blipFill rotWithShape="1">
          <a:blip r:embed="rId2">
            <a:extLst>
              <a:ext uri="{28A0092B-C50C-407E-A947-70E740481C1C}">
                <a14:useLocalDpi xmlns:a14="http://schemas.microsoft.com/office/drawing/2010/main" val="0"/>
              </a:ext>
            </a:extLst>
          </a:blip>
          <a:srcRect l="2171" r="81672"/>
          <a:stretch/>
        </p:blipFill>
        <p:spPr bwMode="auto">
          <a:xfrm>
            <a:off x="2027099" y="298146"/>
            <a:ext cx="1112362" cy="11882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194821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8405" y="361291"/>
            <a:ext cx="7701057" cy="2114260"/>
          </a:xfrm>
        </p:spPr>
        <p:txBody>
          <a:bodyPr>
            <a:noAutofit/>
          </a:bodyPr>
          <a:lstStyle/>
          <a:p>
            <a:r>
              <a:rPr lang="en-US" sz="3200" dirty="0"/>
              <a:t>Evaluating CHAMELEON:</a:t>
            </a:r>
            <a:br>
              <a:rPr lang="en-US" sz="3200" dirty="0"/>
            </a:br>
            <a:r>
              <a:rPr lang="en-US" sz="3200" dirty="0"/>
              <a:t>Experiments with students of the School of Music Studies</a:t>
            </a:r>
          </a:p>
        </p:txBody>
      </p:sp>
      <p:sp>
        <p:nvSpPr>
          <p:cNvPr id="3" name="Content Placeholder 2"/>
          <p:cNvSpPr>
            <a:spLocks noGrp="1"/>
          </p:cNvSpPr>
          <p:nvPr>
            <p:ph idx="1"/>
          </p:nvPr>
        </p:nvSpPr>
        <p:spPr>
          <a:xfrm>
            <a:off x="2188359" y="2875013"/>
            <a:ext cx="8049660" cy="3876491"/>
          </a:xfrm>
        </p:spPr>
        <p:txBody>
          <a:bodyPr>
            <a:noAutofit/>
          </a:bodyPr>
          <a:lstStyle/>
          <a:p>
            <a:pPr marL="0" indent="0">
              <a:spcBef>
                <a:spcPts val="800"/>
              </a:spcBef>
              <a:buNone/>
            </a:pPr>
            <a:r>
              <a:rPr lang="en-US" sz="2400" b="1"/>
              <a:t>Passive Evaluation through listening</a:t>
            </a:r>
          </a:p>
          <a:p>
            <a:pPr marL="0" indent="0">
              <a:spcBef>
                <a:spcPts val="800"/>
              </a:spcBef>
              <a:buNone/>
            </a:pPr>
            <a:r>
              <a:rPr lang="en-US" sz="2400"/>
              <a:t>1. Experiments in harmony class:</a:t>
            </a:r>
          </a:p>
          <a:p>
            <a:pPr marL="0" indent="0">
              <a:spcBef>
                <a:spcPts val="800"/>
              </a:spcBef>
              <a:buNone/>
            </a:pPr>
            <a:r>
              <a:rPr lang="en-US" sz="2400"/>
              <a:t> Idiom classification, mode classification</a:t>
            </a:r>
          </a:p>
          <a:p>
            <a:pPr marL="0" indent="0">
              <a:spcBef>
                <a:spcPts val="800"/>
              </a:spcBef>
              <a:buNone/>
            </a:pPr>
            <a:r>
              <a:rPr lang="en-US" sz="2400"/>
              <a:t>2. Experiment in analysis/history class:</a:t>
            </a:r>
          </a:p>
          <a:p>
            <a:pPr marL="0" indent="0">
              <a:spcBef>
                <a:spcPts val="800"/>
              </a:spcBef>
              <a:buNone/>
            </a:pPr>
            <a:r>
              <a:rPr lang="en-US" sz="2400"/>
              <a:t>Type of chromaticism classification</a:t>
            </a:r>
          </a:p>
          <a:p>
            <a:pPr marL="0" indent="0">
              <a:spcBef>
                <a:spcPts val="800"/>
              </a:spcBef>
              <a:buNone/>
            </a:pPr>
            <a:endParaRPr lang="en-US" sz="1600"/>
          </a:p>
          <a:p>
            <a:pPr marL="0" indent="0">
              <a:spcBef>
                <a:spcPts val="800"/>
              </a:spcBef>
              <a:buNone/>
            </a:pPr>
            <a:r>
              <a:rPr lang="en-US" sz="2400" b="1"/>
              <a:t>Active evaluation through creative/compositional use</a:t>
            </a:r>
          </a:p>
          <a:p>
            <a:pPr marL="0" indent="0">
              <a:spcBef>
                <a:spcPts val="800"/>
              </a:spcBef>
              <a:buNone/>
            </a:pPr>
            <a:r>
              <a:rPr lang="en-US" sz="2400"/>
              <a:t>3. Creative harmonisation in stylistic composition class</a:t>
            </a:r>
          </a:p>
          <a:p>
            <a:pPr marL="0" indent="0">
              <a:spcBef>
                <a:spcPts val="800"/>
              </a:spcBef>
              <a:buNone/>
            </a:pPr>
            <a:endParaRPr lang="el-GR" sz="2400"/>
          </a:p>
        </p:txBody>
      </p:sp>
    </p:spTree>
    <p:extLst>
      <p:ext uri="{BB962C8B-B14F-4D97-AF65-F5344CB8AC3E}">
        <p14:creationId xmlns:p14="http://schemas.microsoft.com/office/powerpoint/2010/main" val="36538506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Results for "Ode to Joy"</a:t>
            </a:r>
          </a:p>
        </p:txBody>
      </p:sp>
      <p:pic>
        <p:nvPicPr>
          <p:cNvPr id="4" name="Picture 3" descr="Ode2Joy.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400" y="1371318"/>
            <a:ext cx="7315200" cy="5486400"/>
          </a:xfrm>
          <a:prstGeom prst="rect">
            <a:avLst/>
          </a:prstGeom>
        </p:spPr>
      </p:pic>
      <p:pic>
        <p:nvPicPr>
          <p:cNvPr id="5" name="2_ode_to_joy_B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104502" y="2101082"/>
            <a:ext cx="325120" cy="325120"/>
          </a:xfrm>
          <a:prstGeom prst="rect">
            <a:avLst/>
          </a:prstGeom>
        </p:spPr>
      </p:pic>
      <p:pic>
        <p:nvPicPr>
          <p:cNvPr id="6" name="1_ode_to_joy_JA.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104502" y="3045076"/>
            <a:ext cx="325120" cy="325120"/>
          </a:xfrm>
          <a:prstGeom prst="rect">
            <a:avLst/>
          </a:prstGeom>
        </p:spPr>
      </p:pic>
      <p:pic>
        <p:nvPicPr>
          <p:cNvPr id="7" name="5_ode_to_joy_BC_JA_mid.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104502" y="3925304"/>
            <a:ext cx="325120" cy="325120"/>
          </a:xfrm>
          <a:prstGeom prst="rect">
            <a:avLst/>
          </a:prstGeom>
        </p:spPr>
      </p:pic>
      <p:pic>
        <p:nvPicPr>
          <p:cNvPr id="8" name="3_ode_to_joy_BC_JA_high.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104502" y="4888111"/>
            <a:ext cx="325120" cy="325120"/>
          </a:xfrm>
          <a:prstGeom prst="rect">
            <a:avLst/>
          </a:prstGeom>
        </p:spPr>
      </p:pic>
      <p:pic>
        <p:nvPicPr>
          <p:cNvPr id="9" name="4_ode_to_joy_BTL_HM.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1"/>
          <a:stretch>
            <a:fillRect/>
          </a:stretch>
        </p:blipFill>
        <p:spPr>
          <a:xfrm>
            <a:off x="2104502" y="5798390"/>
            <a:ext cx="325120" cy="325120"/>
          </a:xfrm>
          <a:prstGeom prst="rect">
            <a:avLst/>
          </a:prstGeom>
        </p:spPr>
      </p:pic>
    </p:spTree>
    <p:extLst>
      <p:ext uri="{BB962C8B-B14F-4D97-AF65-F5344CB8AC3E}">
        <p14:creationId xmlns:p14="http://schemas.microsoft.com/office/powerpoint/2010/main" val="240677674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61"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6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seq concurrent="1" nextAc="seek">
              <p:cTn id="20" restart="whenNotActive" fill="hold" evtFilter="cancelBubble" nodeType="interactiveSeq">
                <p:stCondLst>
                  <p:cond evt="onClick" delay="0">
                    <p:tgtEl>
                      <p:spTgt spid="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061" fill="hold"/>
                                        <p:tgtEl>
                                          <p:spTgt spid="8"/>
                                        </p:tgtEl>
                                      </p:cBhvr>
                                    </p:cmd>
                                  </p:childTnLst>
                                </p:cTn>
                              </p:par>
                            </p:childTnLst>
                          </p:cTn>
                        </p:par>
                      </p:childTnLst>
                    </p:cTn>
                  </p:par>
                </p:childTnLst>
              </p:cTn>
              <p:nextCondLst>
                <p:cond evt="onClick" delay="0">
                  <p:tgtEl>
                    <p:spTgt spid="8"/>
                  </p:tgtEl>
                </p:cond>
              </p:nextCondLst>
            </p:seq>
            <p:audio>
              <p:cMediaNode vol="80000">
                <p:cTn id="25" fill="hold" display="0">
                  <p:stCondLst>
                    <p:cond delay="indefinite"/>
                  </p:stCondLst>
                  <p:endCondLst>
                    <p:cond evt="onStopAudio" delay="0">
                      <p:tgtEl>
                        <p:sldTgt/>
                      </p:tgtEl>
                    </p:cond>
                  </p:endCondLst>
                </p:cTn>
                <p:tgtEl>
                  <p:spTgt spid="8"/>
                </p:tgtEl>
              </p:cMediaNode>
            </p:audio>
            <p:seq concurrent="1" nextAc="seek">
              <p:cTn id="26" restart="whenNotActive" fill="hold" evtFilter="cancelBubble" nodeType="interactiveSeq">
                <p:stCondLst>
                  <p:cond evt="onClick" delay="0">
                    <p:tgtEl>
                      <p:spTgt spid="9"/>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4115" fill="hold"/>
                                        <p:tgtEl>
                                          <p:spTgt spid="9"/>
                                        </p:tgtEl>
                                      </p:cBhvr>
                                    </p:cmd>
                                  </p:childTnLst>
                                </p:cTn>
                              </p:par>
                            </p:childTnLst>
                          </p:cTn>
                        </p:par>
                      </p:childTnLst>
                    </p:cTn>
                  </p:par>
                </p:childTnLst>
              </p:cTn>
              <p:nextCondLst>
                <p:cond evt="onClick" delay="0">
                  <p:tgtEl>
                    <p:spTgt spid="9"/>
                  </p:tgtEl>
                </p:cond>
              </p:nextCondLst>
            </p:seq>
            <p:audio>
              <p:cMediaNode vol="80000">
                <p:cTn id="31" fill="hold" display="0">
                  <p:stCondLst>
                    <p:cond delay="indefinite"/>
                  </p:stCondLst>
                  <p:endCondLst>
                    <p:cond evt="onStopAudio" delay="0">
                      <p:tgtEl>
                        <p:sldTgt/>
                      </p:tgtEl>
                    </p:cond>
                  </p:endCondLst>
                </p:cTn>
                <p:tgtEl>
                  <p:spTgt spid="9"/>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500" y="287338"/>
            <a:ext cx="8229600" cy="1143000"/>
          </a:xfrm>
        </p:spPr>
        <p:txBody>
          <a:bodyPr/>
          <a:lstStyle/>
          <a:p>
            <a:r>
              <a:rPr lang="en-US" dirty="0"/>
              <a:t>Mode classification</a:t>
            </a:r>
          </a:p>
        </p:txBody>
      </p:sp>
      <p:sp>
        <p:nvSpPr>
          <p:cNvPr id="3" name="Content Placeholder 2"/>
          <p:cNvSpPr>
            <a:spLocks noGrp="1"/>
          </p:cNvSpPr>
          <p:nvPr>
            <p:ph idx="1"/>
          </p:nvPr>
        </p:nvSpPr>
        <p:spPr>
          <a:xfrm>
            <a:off x="2378364" y="1775188"/>
            <a:ext cx="7870536" cy="4724380"/>
          </a:xfrm>
        </p:spPr>
        <p:txBody>
          <a:bodyPr>
            <a:normAutofit/>
          </a:bodyPr>
          <a:lstStyle/>
          <a:p>
            <a:pPr marL="0" indent="0">
              <a:buNone/>
            </a:pPr>
            <a:r>
              <a:rPr lang="en-US" sz="2400" b="1" dirty="0"/>
              <a:t>Melody used:</a:t>
            </a:r>
          </a:p>
          <a:p>
            <a:r>
              <a:rPr lang="en-US" sz="2400" dirty="0"/>
              <a:t>Custom-created melody intentionally lacking the 3</a:t>
            </a:r>
            <a:r>
              <a:rPr lang="en-US" sz="2400" baseline="30000" dirty="0"/>
              <a:t>rd</a:t>
            </a:r>
            <a:r>
              <a:rPr lang="en-US" sz="2400" dirty="0"/>
              <a:t> and 6</a:t>
            </a:r>
            <a:r>
              <a:rPr lang="en-US" sz="2400" baseline="30000" dirty="0"/>
              <a:t>th</a:t>
            </a:r>
            <a:r>
              <a:rPr lang="en-US" sz="2400" dirty="0"/>
              <a:t> melodic degrees, so as to avoid major-minor classification</a:t>
            </a:r>
          </a:p>
          <a:p>
            <a:endParaRPr lang="en-US" sz="2400" dirty="0"/>
          </a:p>
          <a:p>
            <a:pPr marL="0" indent="0">
              <a:buNone/>
            </a:pPr>
            <a:endParaRPr lang="en-US" sz="2400" b="1" dirty="0"/>
          </a:p>
          <a:p>
            <a:pPr marL="0" indent="0">
              <a:buNone/>
            </a:pPr>
            <a:endParaRPr lang="en-US" sz="2400" b="1" dirty="0"/>
          </a:p>
          <a:p>
            <a:pPr marL="0" indent="0">
              <a:buNone/>
            </a:pPr>
            <a:r>
              <a:rPr lang="en-US" sz="2400" b="1" dirty="0"/>
              <a:t>Aim of experiment:</a:t>
            </a:r>
          </a:p>
          <a:p>
            <a:r>
              <a:rPr lang="en-US" sz="2400" dirty="0"/>
              <a:t>Assess the extent to which harmonic blending can 	affect perception of mode.</a:t>
            </a:r>
          </a:p>
          <a:p>
            <a:r>
              <a:rPr lang="en-US" sz="2400"/>
              <a:t>Assess </a:t>
            </a:r>
            <a:r>
              <a:rPr lang="en-US" sz="2400" dirty="0"/>
              <a:t>preference (i.e., attributed aesthetic value)</a:t>
            </a:r>
          </a:p>
          <a:p>
            <a:pPr marL="0" indent="0">
              <a:buNone/>
            </a:pPr>
            <a:endParaRPr lang="en-US" sz="2400" b="1" dirty="0"/>
          </a:p>
          <a:p>
            <a:pPr marL="0" indent="0">
              <a:buNone/>
            </a:pPr>
            <a:endParaRPr lang="en-US" sz="2400" dirty="0"/>
          </a:p>
          <a:p>
            <a:pPr marL="0" indent="0">
              <a:buNone/>
            </a:pPr>
            <a:endParaRPr lang="en-US" sz="2400" dirty="0"/>
          </a:p>
        </p:txBody>
      </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saturation sat="0"/>
                    </a14:imgEffect>
                    <a14:imgEffect>
                      <a14:brightnessContrast contrast="50000"/>
                    </a14:imgEffect>
                  </a14:imgLayer>
                </a14:imgProps>
              </a:ext>
            </a:extLst>
          </a:blip>
          <a:stretch>
            <a:fillRect/>
          </a:stretch>
        </p:blipFill>
        <p:spPr>
          <a:xfrm>
            <a:off x="1524000" y="3542014"/>
            <a:ext cx="9144000" cy="952500"/>
          </a:xfrm>
          <a:prstGeom prst="rect">
            <a:avLst/>
          </a:prstGeom>
        </p:spPr>
      </p:pic>
    </p:spTree>
    <p:extLst>
      <p:ext uri="{BB962C8B-B14F-4D97-AF65-F5344CB8AC3E}">
        <p14:creationId xmlns:p14="http://schemas.microsoft.com/office/powerpoint/2010/main" val="30563470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08D00C-D66F-BC4E-855D-BC347F6DD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42000" cy="4381500"/>
          </a:xfrm>
          <a:prstGeom prst="rect">
            <a:avLst/>
          </a:prstGeom>
        </p:spPr>
      </p:pic>
      <p:sp>
        <p:nvSpPr>
          <p:cNvPr id="7" name="TextBox 6">
            <a:extLst>
              <a:ext uri="{FF2B5EF4-FFF2-40B4-BE49-F238E27FC236}">
                <a16:creationId xmlns:a16="http://schemas.microsoft.com/office/drawing/2014/main" id="{EFF3EB51-BD5E-DE41-93AA-89955C7D31E4}"/>
              </a:ext>
            </a:extLst>
          </p:cNvPr>
          <p:cNvSpPr txBox="1"/>
          <p:nvPr/>
        </p:nvSpPr>
        <p:spPr>
          <a:xfrm>
            <a:off x="8854626" y="223703"/>
            <a:ext cx="1920782" cy="369332"/>
          </a:xfrm>
          <a:prstGeom prst="rect">
            <a:avLst/>
          </a:prstGeom>
          <a:noFill/>
        </p:spPr>
        <p:txBody>
          <a:bodyPr wrap="none" rtlCol="0">
            <a:spAutoFit/>
          </a:bodyPr>
          <a:lstStyle/>
          <a:p>
            <a:r>
              <a:rPr lang="en-US" dirty="0"/>
              <a:t>Bach chorales (BC)</a:t>
            </a:r>
          </a:p>
        </p:txBody>
      </p:sp>
      <p:sp>
        <p:nvSpPr>
          <p:cNvPr id="8" name="TextBox 7">
            <a:extLst>
              <a:ext uri="{FF2B5EF4-FFF2-40B4-BE49-F238E27FC236}">
                <a16:creationId xmlns:a16="http://schemas.microsoft.com/office/drawing/2014/main" id="{51C9B2E9-9A0B-7C4B-A8D2-2FE2B19AF5FD}"/>
              </a:ext>
            </a:extLst>
          </p:cNvPr>
          <p:cNvSpPr txBox="1"/>
          <p:nvPr/>
        </p:nvSpPr>
        <p:spPr>
          <a:xfrm>
            <a:off x="8893036" y="573157"/>
            <a:ext cx="1892954" cy="369332"/>
          </a:xfrm>
          <a:prstGeom prst="rect">
            <a:avLst/>
          </a:prstGeom>
          <a:noFill/>
        </p:spPr>
        <p:txBody>
          <a:bodyPr wrap="none" rtlCol="0">
            <a:spAutoFit/>
          </a:bodyPr>
          <a:lstStyle/>
          <a:p>
            <a:r>
              <a:rPr lang="en-US" dirty="0"/>
              <a:t>Jazz standards (JS)</a:t>
            </a:r>
          </a:p>
        </p:txBody>
      </p:sp>
      <p:sp>
        <p:nvSpPr>
          <p:cNvPr id="9" name="Oval 8">
            <a:extLst>
              <a:ext uri="{FF2B5EF4-FFF2-40B4-BE49-F238E27FC236}">
                <a16:creationId xmlns:a16="http://schemas.microsoft.com/office/drawing/2014/main" id="{2FBC8FEA-8EBE-8342-8B21-4E714F6DAD97}"/>
              </a:ext>
            </a:extLst>
          </p:cNvPr>
          <p:cNvSpPr/>
          <p:nvPr/>
        </p:nvSpPr>
        <p:spPr>
          <a:xfrm>
            <a:off x="8727954" y="665490"/>
            <a:ext cx="174452" cy="1846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E43C0C-A931-0749-BA9F-0D06B383F0D1}"/>
              </a:ext>
            </a:extLst>
          </p:cNvPr>
          <p:cNvSpPr txBox="1"/>
          <p:nvPr/>
        </p:nvSpPr>
        <p:spPr>
          <a:xfrm>
            <a:off x="8679347" y="169795"/>
            <a:ext cx="317716" cy="461665"/>
          </a:xfrm>
          <a:prstGeom prst="rect">
            <a:avLst/>
          </a:prstGeom>
          <a:noFill/>
        </p:spPr>
        <p:txBody>
          <a:bodyPr wrap="none" rtlCol="0">
            <a:spAutoFit/>
          </a:bodyPr>
          <a:lstStyle/>
          <a:p>
            <a:r>
              <a:rPr lang="en-US" sz="2400" dirty="0">
                <a:solidFill>
                  <a:srgbClr val="0070C0"/>
                </a:solidFill>
              </a:rPr>
              <a:t>x</a:t>
            </a:r>
          </a:p>
        </p:txBody>
      </p:sp>
      <p:pic>
        <p:nvPicPr>
          <p:cNvPr id="3" name="Picture 2">
            <a:extLst>
              <a:ext uri="{FF2B5EF4-FFF2-40B4-BE49-F238E27FC236}">
                <a16:creationId xmlns:a16="http://schemas.microsoft.com/office/drawing/2014/main" id="{C06F56D2-A73E-A341-950B-E6C71E2DE9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781839"/>
            <a:ext cx="3590234" cy="2692676"/>
          </a:xfrm>
          <a:prstGeom prst="rect">
            <a:avLst/>
          </a:prstGeom>
        </p:spPr>
      </p:pic>
      <p:pic>
        <p:nvPicPr>
          <p:cNvPr id="6" name="Picture 5">
            <a:extLst>
              <a:ext uri="{FF2B5EF4-FFF2-40B4-BE49-F238E27FC236}">
                <a16:creationId xmlns:a16="http://schemas.microsoft.com/office/drawing/2014/main" id="{6C474A9A-EEA6-174E-9288-0ED7E87A9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73" y="223703"/>
            <a:ext cx="3451087" cy="2588315"/>
          </a:xfrm>
          <a:prstGeom prst="rect">
            <a:avLst/>
          </a:prstGeom>
        </p:spPr>
      </p:pic>
      <p:pic>
        <p:nvPicPr>
          <p:cNvPr id="13" name="Picture 12">
            <a:extLst>
              <a:ext uri="{FF2B5EF4-FFF2-40B4-BE49-F238E27FC236}">
                <a16:creationId xmlns:a16="http://schemas.microsoft.com/office/drawing/2014/main" id="{67727756-2999-604C-82D4-E764962B6A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9347" y="1214443"/>
            <a:ext cx="3254337" cy="2440753"/>
          </a:xfrm>
          <a:prstGeom prst="rect">
            <a:avLst/>
          </a:prstGeom>
        </p:spPr>
      </p:pic>
      <p:pic>
        <p:nvPicPr>
          <p:cNvPr id="15" name="Picture 14">
            <a:extLst>
              <a:ext uri="{FF2B5EF4-FFF2-40B4-BE49-F238E27FC236}">
                <a16:creationId xmlns:a16="http://schemas.microsoft.com/office/drawing/2014/main" id="{BD019136-72A8-B747-94D1-5F2FC680EF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1990" y="3982976"/>
            <a:ext cx="3322052" cy="2491539"/>
          </a:xfrm>
          <a:prstGeom prst="rect">
            <a:avLst/>
          </a:prstGeom>
        </p:spPr>
      </p:pic>
      <p:sp>
        <p:nvSpPr>
          <p:cNvPr id="17" name="Rounded Rectangle 16">
            <a:extLst>
              <a:ext uri="{FF2B5EF4-FFF2-40B4-BE49-F238E27FC236}">
                <a16:creationId xmlns:a16="http://schemas.microsoft.com/office/drawing/2014/main" id="{29F26EB9-4155-CF4B-AC38-54064B6ACE8B}"/>
              </a:ext>
            </a:extLst>
          </p:cNvPr>
          <p:cNvSpPr/>
          <p:nvPr/>
        </p:nvSpPr>
        <p:spPr>
          <a:xfrm>
            <a:off x="3920224" y="2266377"/>
            <a:ext cx="603650" cy="28431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96A83A91-1330-724B-B055-5BCA1D932A6A}"/>
              </a:ext>
            </a:extLst>
          </p:cNvPr>
          <p:cNvSpPr/>
          <p:nvPr/>
        </p:nvSpPr>
        <p:spPr>
          <a:xfrm>
            <a:off x="3920224" y="1603093"/>
            <a:ext cx="603650" cy="28431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CD2CF1E-AA57-B541-8DA4-A391EFCABF5F}"/>
              </a:ext>
            </a:extLst>
          </p:cNvPr>
          <p:cNvSpPr/>
          <p:nvPr/>
        </p:nvSpPr>
        <p:spPr>
          <a:xfrm>
            <a:off x="8051459" y="2292660"/>
            <a:ext cx="603650" cy="28431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558D275B-6491-8949-8023-ED9822D51ADE}"/>
              </a:ext>
            </a:extLst>
          </p:cNvPr>
          <p:cNvSpPr/>
          <p:nvPr/>
        </p:nvSpPr>
        <p:spPr>
          <a:xfrm>
            <a:off x="7583985" y="2487869"/>
            <a:ext cx="603650" cy="28431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a:extLst>
              <a:ext uri="{FF2B5EF4-FFF2-40B4-BE49-F238E27FC236}">
                <a16:creationId xmlns:a16="http://schemas.microsoft.com/office/drawing/2014/main" id="{397F263E-A146-ED42-9B89-88D837CB7F7B}"/>
              </a:ext>
            </a:extLst>
          </p:cNvPr>
          <p:cNvCxnSpPr>
            <a:stCxn id="18" idx="1"/>
          </p:cNvCxnSpPr>
          <p:nvPr/>
        </p:nvCxnSpPr>
        <p:spPr>
          <a:xfrm rot="10800000">
            <a:off x="3175000" y="1456268"/>
            <a:ext cx="745224" cy="288985"/>
          </a:xfrm>
          <a:prstGeom prst="curvedConnector3">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C9289B72-305F-DA4D-A5F4-DCE6C07122C3}"/>
              </a:ext>
            </a:extLst>
          </p:cNvPr>
          <p:cNvCxnSpPr>
            <a:cxnSpLocks/>
            <a:stCxn id="17" idx="1"/>
          </p:cNvCxnSpPr>
          <p:nvPr/>
        </p:nvCxnSpPr>
        <p:spPr>
          <a:xfrm rot="10800000" flipV="1">
            <a:off x="2946400" y="2408536"/>
            <a:ext cx="973824" cy="1706264"/>
          </a:xfrm>
          <a:prstGeom prst="curvedConnector2">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urved Connector 26">
            <a:extLst>
              <a:ext uri="{FF2B5EF4-FFF2-40B4-BE49-F238E27FC236}">
                <a16:creationId xmlns:a16="http://schemas.microsoft.com/office/drawing/2014/main" id="{4BCB6319-E3A8-324F-B685-DAB15855C401}"/>
              </a:ext>
            </a:extLst>
          </p:cNvPr>
          <p:cNvCxnSpPr>
            <a:cxnSpLocks/>
            <a:stCxn id="19" idx="3"/>
          </p:cNvCxnSpPr>
          <p:nvPr/>
        </p:nvCxnSpPr>
        <p:spPr>
          <a:xfrm flipV="1">
            <a:off x="8655109" y="2266377"/>
            <a:ext cx="341954" cy="168442"/>
          </a:xfrm>
          <a:prstGeom prst="curvedConnector3">
            <a:avLst>
              <a:gd name="adj1" fmla="val 50000"/>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urved Connector 29">
            <a:extLst>
              <a:ext uri="{FF2B5EF4-FFF2-40B4-BE49-F238E27FC236}">
                <a16:creationId xmlns:a16="http://schemas.microsoft.com/office/drawing/2014/main" id="{03811E49-3841-1C4A-9A6F-530A421861FC}"/>
              </a:ext>
            </a:extLst>
          </p:cNvPr>
          <p:cNvCxnSpPr>
            <a:cxnSpLocks/>
            <a:stCxn id="21" idx="2"/>
          </p:cNvCxnSpPr>
          <p:nvPr/>
        </p:nvCxnSpPr>
        <p:spPr>
          <a:xfrm rot="16200000" flipH="1">
            <a:off x="7826664" y="2831333"/>
            <a:ext cx="1478083" cy="1359790"/>
          </a:xfrm>
          <a:prstGeom prst="curvedConnector3">
            <a:avLst>
              <a:gd name="adj1" fmla="val 50000"/>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a:extLst>
              <a:ext uri="{FF2B5EF4-FFF2-40B4-BE49-F238E27FC236}">
                <a16:creationId xmlns:a16="http://schemas.microsoft.com/office/drawing/2014/main" id="{42FAF82E-35E4-9F43-8644-6C3B44704D46}"/>
              </a:ext>
            </a:extLst>
          </p:cNvPr>
          <p:cNvSpPr/>
          <p:nvPr/>
        </p:nvSpPr>
        <p:spPr>
          <a:xfrm>
            <a:off x="1360084" y="4076702"/>
            <a:ext cx="296335" cy="231665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CB457135-CB9D-2C4E-AD1B-1CEA027EB006}"/>
              </a:ext>
            </a:extLst>
          </p:cNvPr>
          <p:cNvSpPr/>
          <p:nvPr/>
        </p:nvSpPr>
        <p:spPr>
          <a:xfrm>
            <a:off x="1377018" y="486835"/>
            <a:ext cx="296335" cy="231665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1EF1606A-08BF-334A-8608-D18222B0766F}"/>
              </a:ext>
            </a:extLst>
          </p:cNvPr>
          <p:cNvSpPr/>
          <p:nvPr/>
        </p:nvSpPr>
        <p:spPr>
          <a:xfrm>
            <a:off x="9708218" y="1231901"/>
            <a:ext cx="296335" cy="231665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4F8EC18-970C-4D42-BB3D-5F16EB190B07}"/>
              </a:ext>
            </a:extLst>
          </p:cNvPr>
          <p:cNvSpPr/>
          <p:nvPr/>
        </p:nvSpPr>
        <p:spPr>
          <a:xfrm>
            <a:off x="9725150" y="3958168"/>
            <a:ext cx="296335" cy="231665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D9479F0-CA1F-D24A-B72B-00EA43FA9E51}"/>
              </a:ext>
            </a:extLst>
          </p:cNvPr>
          <p:cNvSpPr txBox="1"/>
          <p:nvPr/>
        </p:nvSpPr>
        <p:spPr>
          <a:xfrm>
            <a:off x="836594" y="3141896"/>
            <a:ext cx="1252331" cy="369332"/>
          </a:xfrm>
          <a:prstGeom prst="rect">
            <a:avLst/>
          </a:prstGeom>
          <a:noFill/>
        </p:spPr>
        <p:txBody>
          <a:bodyPr wrap="none" rtlCol="0">
            <a:spAutoFit/>
          </a:bodyPr>
          <a:lstStyle/>
          <a:p>
            <a:r>
              <a:rPr lang="en-US" dirty="0"/>
              <a:t>Major third</a:t>
            </a:r>
          </a:p>
        </p:txBody>
      </p:sp>
      <p:sp>
        <p:nvSpPr>
          <p:cNvPr id="39" name="TextBox 38">
            <a:extLst>
              <a:ext uri="{FF2B5EF4-FFF2-40B4-BE49-F238E27FC236}">
                <a16:creationId xmlns:a16="http://schemas.microsoft.com/office/drawing/2014/main" id="{7891E899-61CB-BC4B-B3F7-1EAD600850D3}"/>
              </a:ext>
            </a:extLst>
          </p:cNvPr>
          <p:cNvSpPr txBox="1"/>
          <p:nvPr/>
        </p:nvSpPr>
        <p:spPr>
          <a:xfrm>
            <a:off x="9387927" y="3616029"/>
            <a:ext cx="1261949" cy="369332"/>
          </a:xfrm>
          <a:prstGeom prst="rect">
            <a:avLst/>
          </a:prstGeom>
          <a:noFill/>
        </p:spPr>
        <p:txBody>
          <a:bodyPr wrap="none" rtlCol="0">
            <a:spAutoFit/>
          </a:bodyPr>
          <a:lstStyle/>
          <a:p>
            <a:r>
              <a:rPr lang="en-US" dirty="0"/>
              <a:t>Minor third</a:t>
            </a:r>
          </a:p>
        </p:txBody>
      </p:sp>
      <p:pic>
        <p:nvPicPr>
          <p:cNvPr id="41" name="Picture 40">
            <a:extLst>
              <a:ext uri="{FF2B5EF4-FFF2-40B4-BE49-F238E27FC236}">
                <a16:creationId xmlns:a16="http://schemas.microsoft.com/office/drawing/2014/main" id="{D0C76E85-4198-774D-956A-CA0F31123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186" y="4384151"/>
            <a:ext cx="3313624" cy="2485218"/>
          </a:xfrm>
          <a:prstGeom prst="rect">
            <a:avLst/>
          </a:prstGeom>
        </p:spPr>
      </p:pic>
      <p:sp>
        <p:nvSpPr>
          <p:cNvPr id="16" name="TextBox 15">
            <a:extLst>
              <a:ext uri="{FF2B5EF4-FFF2-40B4-BE49-F238E27FC236}">
                <a16:creationId xmlns:a16="http://schemas.microsoft.com/office/drawing/2014/main" id="{484BB5DD-5962-5249-9A66-0840BE667A39}"/>
              </a:ext>
            </a:extLst>
          </p:cNvPr>
          <p:cNvSpPr txBox="1"/>
          <p:nvPr/>
        </p:nvSpPr>
        <p:spPr>
          <a:xfrm>
            <a:off x="4326733" y="4149242"/>
            <a:ext cx="3538533" cy="369332"/>
          </a:xfrm>
          <a:prstGeom prst="rect">
            <a:avLst/>
          </a:prstGeom>
          <a:noFill/>
        </p:spPr>
        <p:txBody>
          <a:bodyPr wrap="none" rtlCol="0">
            <a:spAutoFit/>
          </a:bodyPr>
          <a:lstStyle/>
          <a:p>
            <a:r>
              <a:rPr lang="en-US" dirty="0"/>
              <a:t>What is the left-to-right dimension?</a:t>
            </a:r>
          </a:p>
        </p:txBody>
      </p:sp>
      <p:sp>
        <p:nvSpPr>
          <p:cNvPr id="43" name="Rounded Rectangle 42">
            <a:extLst>
              <a:ext uri="{FF2B5EF4-FFF2-40B4-BE49-F238E27FC236}">
                <a16:creationId xmlns:a16="http://schemas.microsoft.com/office/drawing/2014/main" id="{2E14994F-7E21-2346-8EA5-1FFFCC5FCF4F}"/>
              </a:ext>
            </a:extLst>
          </p:cNvPr>
          <p:cNvSpPr/>
          <p:nvPr/>
        </p:nvSpPr>
        <p:spPr>
          <a:xfrm>
            <a:off x="6263185" y="2149202"/>
            <a:ext cx="603650" cy="284318"/>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Curved Connector 43">
            <a:extLst>
              <a:ext uri="{FF2B5EF4-FFF2-40B4-BE49-F238E27FC236}">
                <a16:creationId xmlns:a16="http://schemas.microsoft.com/office/drawing/2014/main" id="{8991E73C-22C1-6948-9FA0-2CCF358ECC37}"/>
              </a:ext>
            </a:extLst>
          </p:cNvPr>
          <p:cNvCxnSpPr>
            <a:cxnSpLocks/>
            <a:stCxn id="43" idx="2"/>
          </p:cNvCxnSpPr>
          <p:nvPr/>
        </p:nvCxnSpPr>
        <p:spPr>
          <a:xfrm rot="16200000" flipH="1">
            <a:off x="5762891" y="3235638"/>
            <a:ext cx="2155738" cy="551501"/>
          </a:xfrm>
          <a:prstGeom prst="curvedConnector3">
            <a:avLst>
              <a:gd name="adj1" fmla="val 50000"/>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Rounded Rectangle 46">
            <a:extLst>
              <a:ext uri="{FF2B5EF4-FFF2-40B4-BE49-F238E27FC236}">
                <a16:creationId xmlns:a16="http://schemas.microsoft.com/office/drawing/2014/main" id="{5806C322-CA42-A240-B8D2-343B40FECFE1}"/>
              </a:ext>
            </a:extLst>
          </p:cNvPr>
          <p:cNvSpPr/>
          <p:nvPr/>
        </p:nvSpPr>
        <p:spPr>
          <a:xfrm>
            <a:off x="5604934" y="5758554"/>
            <a:ext cx="508000" cy="884777"/>
          </a:xfrm>
          <a:prstGeom prst="roundRect">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77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34" grpId="0" animBg="1"/>
      <p:bldP spid="35" grpId="0" animBg="1"/>
      <p:bldP spid="36" grpId="0" animBg="1"/>
      <p:bldP spid="37" grpId="0" animBg="1"/>
      <p:bldP spid="38" grpId="0"/>
      <p:bldP spid="39" grpId="0"/>
      <p:bldP spid="43" grpId="0" animBg="1"/>
      <p:bldP spid="4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a:t>Results for "Major-Minor" melody</a:t>
            </a:r>
          </a:p>
        </p:txBody>
      </p:sp>
      <p:pic>
        <p:nvPicPr>
          <p:cNvPr id="3" name="Picture 2" descr="major-minor.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38400" y="1371318"/>
            <a:ext cx="7315200" cy="5486400"/>
          </a:xfrm>
          <a:prstGeom prst="rect">
            <a:avLst/>
          </a:prstGeom>
        </p:spPr>
      </p:pic>
      <p:pic>
        <p:nvPicPr>
          <p:cNvPr id="5" name="21_Chasiotis_majo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2160692" y="2067368"/>
            <a:ext cx="325120" cy="325120"/>
          </a:xfrm>
          <a:prstGeom prst="rect">
            <a:avLst/>
          </a:prstGeom>
        </p:spPr>
      </p:pic>
      <p:pic>
        <p:nvPicPr>
          <p:cNvPr id="6" name="22_Chasiotis_minor.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1"/>
          <a:stretch>
            <a:fillRect/>
          </a:stretch>
        </p:blipFill>
        <p:spPr>
          <a:xfrm>
            <a:off x="2160692" y="2988886"/>
            <a:ext cx="325120" cy="325120"/>
          </a:xfrm>
          <a:prstGeom prst="rect">
            <a:avLst/>
          </a:prstGeom>
        </p:spPr>
      </p:pic>
      <p:pic>
        <p:nvPicPr>
          <p:cNvPr id="8" name="24_Chasiotis_majmin_mid.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160692" y="4865635"/>
            <a:ext cx="325120" cy="325120"/>
          </a:xfrm>
          <a:prstGeom prst="rect">
            <a:avLst/>
          </a:prstGeom>
        </p:spPr>
      </p:pic>
      <p:pic>
        <p:nvPicPr>
          <p:cNvPr id="9" name="25_Chasiotis_majmin_high.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1"/>
          <a:stretch>
            <a:fillRect/>
          </a:stretch>
        </p:blipFill>
        <p:spPr>
          <a:xfrm>
            <a:off x="2160692" y="5768339"/>
            <a:ext cx="325120" cy="325120"/>
          </a:xfrm>
          <a:prstGeom prst="rect">
            <a:avLst/>
          </a:prstGeom>
        </p:spPr>
      </p:pic>
      <p:pic>
        <p:nvPicPr>
          <p:cNvPr id="17" name="23_Chasiotis_majmin_low.mp3">
            <a:hlinkClick r:id="" action="ppaction://media"/>
          </p:cNvPr>
          <p:cNvPicPr>
            <a:picLocks noChangeAspect="1"/>
          </p:cNvPicPr>
          <p:nvPr>
            <a:audioFile r:link="rId8"/>
            <p:extLst>
              <p:ext uri="{DAA4B4D4-6D71-4841-9C94-3DE7FCFB9230}">
                <p14:media xmlns:p14="http://schemas.microsoft.com/office/powerpoint/2010/main" r:link="rId7"/>
              </p:ext>
            </p:extLst>
          </p:nvPr>
        </p:nvPicPr>
        <p:blipFill>
          <a:blip r:embed="rId11"/>
          <a:stretch>
            <a:fillRect/>
          </a:stretch>
        </p:blipFill>
        <p:spPr>
          <a:xfrm>
            <a:off x="2160692" y="3914258"/>
            <a:ext cx="325120" cy="325120"/>
          </a:xfrm>
          <a:prstGeom prst="rect">
            <a:avLst/>
          </a:prstGeom>
        </p:spPr>
      </p:pic>
    </p:spTree>
    <p:extLst>
      <p:ext uri="{BB962C8B-B14F-4D97-AF65-F5344CB8AC3E}">
        <p14:creationId xmlns:p14="http://schemas.microsoft.com/office/powerpoint/2010/main" val="42673930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61"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0061"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0061"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061"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20061" fill="hold"/>
                                        <p:tgtEl>
                                          <p:spTgt spid="17"/>
                                        </p:tgtEl>
                                      </p:cBhvr>
                                    </p:cmd>
                                  </p:childTnLst>
                                </p:cTn>
                              </p:par>
                            </p:childTnLst>
                          </p:cTn>
                        </p:par>
                      </p:childTnLst>
                    </p:cTn>
                  </p:par>
                </p:childTnLst>
              </p:cTn>
              <p:nextCondLst>
                <p:cond evt="onClick" delay="0">
                  <p:tgtEl>
                    <p:spTgt spid="17"/>
                  </p:tgtEl>
                </p:cond>
              </p:nextCondLst>
            </p:seq>
            <p:audio>
              <p:cMediaNode vol="80000">
                <p:cTn id="31" fill="hold" display="0">
                  <p:stCondLst>
                    <p:cond delay="indefinite"/>
                  </p:stCondLst>
                  <p:endCondLst>
                    <p:cond evt="onStopAudio" delay="0">
                      <p:tgtEl>
                        <p:sldTgt/>
                      </p:tgtEl>
                    </p:cond>
                  </p:endCondLst>
                </p:cTn>
                <p:tgtEl>
                  <p:spTgt spid="17"/>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2200" y="274638"/>
            <a:ext cx="8229600" cy="1143000"/>
          </a:xfrm>
        </p:spPr>
        <p:txBody>
          <a:bodyPr>
            <a:normAutofit/>
          </a:bodyPr>
          <a:lstStyle/>
          <a:p>
            <a:r>
              <a:rPr lang="en-US" dirty="0"/>
              <a:t>Type of </a:t>
            </a:r>
            <a:r>
              <a:rPr lang="en-US" dirty="0" err="1"/>
              <a:t>chromaticism</a:t>
            </a:r>
            <a:r>
              <a:rPr lang="en-US" dirty="0"/>
              <a:t> classification</a:t>
            </a:r>
          </a:p>
        </p:txBody>
      </p:sp>
      <p:sp>
        <p:nvSpPr>
          <p:cNvPr id="3" name="Content Placeholder 2"/>
          <p:cNvSpPr>
            <a:spLocks noGrp="1"/>
          </p:cNvSpPr>
          <p:nvPr>
            <p:ph idx="1"/>
          </p:nvPr>
        </p:nvSpPr>
        <p:spPr>
          <a:xfrm>
            <a:off x="2336800" y="1889551"/>
            <a:ext cx="8229600" cy="4525963"/>
          </a:xfrm>
        </p:spPr>
        <p:txBody>
          <a:bodyPr>
            <a:normAutofit/>
          </a:bodyPr>
          <a:lstStyle/>
          <a:p>
            <a:pPr marL="0" indent="0">
              <a:buNone/>
            </a:pPr>
            <a:r>
              <a:rPr lang="en-US" sz="2400" b="1" dirty="0"/>
              <a:t>Melody used for </a:t>
            </a:r>
            <a:r>
              <a:rPr lang="en-US" sz="2400" b="1" dirty="0" err="1"/>
              <a:t>harmonisation</a:t>
            </a:r>
            <a:r>
              <a:rPr lang="en-US" sz="2400" b="1" dirty="0"/>
              <a:t>:</a:t>
            </a:r>
          </a:p>
          <a:p>
            <a:r>
              <a:rPr lang="en-US" sz="2400" dirty="0"/>
              <a:t>"Ye banks and braes", Scottish folk song</a:t>
            </a:r>
          </a:p>
          <a:p>
            <a:endParaRPr lang="en-US" sz="2400" dirty="0"/>
          </a:p>
          <a:p>
            <a:pPr marL="0" indent="0">
              <a:buNone/>
            </a:pPr>
            <a:r>
              <a:rPr lang="en-US" sz="2400" b="1" dirty="0"/>
              <a:t>Aim of experiment:</a:t>
            </a:r>
          </a:p>
          <a:p>
            <a:r>
              <a:rPr lang="en-US" sz="2400" dirty="0"/>
              <a:t>	Assess the extent to which harmonic blending can 	affect perception of </a:t>
            </a:r>
            <a:r>
              <a:rPr lang="en-US" sz="2400" dirty="0" err="1"/>
              <a:t>chromaticism</a:t>
            </a:r>
            <a:r>
              <a:rPr lang="en-US" sz="2400" dirty="0"/>
              <a:t>.</a:t>
            </a:r>
          </a:p>
          <a:p>
            <a:r>
              <a:rPr lang="en-US" sz="2400" dirty="0"/>
              <a:t>	Assess preference (i.e., attributed aesthetic value)</a:t>
            </a:r>
          </a:p>
          <a:p>
            <a:r>
              <a:rPr lang="en-US" sz="2400" dirty="0"/>
              <a:t>	Assess expectancy (i.e., perceived novelty)</a:t>
            </a:r>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10373818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berPlot.jp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029756" y="0"/>
            <a:ext cx="6578033" cy="6858000"/>
          </a:xfrm>
          <a:prstGeom prst="rect">
            <a:avLst/>
          </a:prstGeom>
        </p:spPr>
      </p:pic>
      <p:sp>
        <p:nvSpPr>
          <p:cNvPr id="2" name="Title 1"/>
          <p:cNvSpPr>
            <a:spLocks noGrp="1"/>
          </p:cNvSpPr>
          <p:nvPr>
            <p:ph type="title"/>
          </p:nvPr>
        </p:nvSpPr>
        <p:spPr>
          <a:xfrm>
            <a:off x="8244678" y="2252529"/>
            <a:ext cx="2423322" cy="2568580"/>
          </a:xfrm>
        </p:spPr>
        <p:txBody>
          <a:bodyPr>
            <a:normAutofit/>
          </a:bodyPr>
          <a:lstStyle/>
          <a:p>
            <a:r>
              <a:rPr lang="en-US" sz="3200"/>
              <a:t>Results for </a:t>
            </a:r>
            <a:br>
              <a:rPr lang="en-US" sz="3200"/>
            </a:br>
            <a:r>
              <a:rPr lang="en-US" sz="3200"/>
              <a:t>"Ye banks and braes"</a:t>
            </a:r>
          </a:p>
        </p:txBody>
      </p:sp>
      <p:pic>
        <p:nvPicPr>
          <p:cNvPr id="5" name="1_ye_BC.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a:off x="1960525" y="685092"/>
            <a:ext cx="325120" cy="325120"/>
          </a:xfrm>
          <a:prstGeom prst="rect">
            <a:avLst/>
          </a:prstGeom>
        </p:spPr>
      </p:pic>
      <p:pic>
        <p:nvPicPr>
          <p:cNvPr id="4" name="2_ye_TD4.mp3">
            <a:hlinkClick r:id="" action="ppaction://media"/>
          </p:cNvPr>
          <p:cNvPicPr>
            <a:picLocks noChangeAspect="1"/>
          </p:cNvPicPr>
          <p:nvPr>
            <a:audioFile r:link="rId4"/>
            <p:extLst>
              <p:ext uri="{DAA4B4D4-6D71-4841-9C94-3DE7FCFB9230}">
                <p14:media xmlns:p14="http://schemas.microsoft.com/office/powerpoint/2010/main" r:link="rId3"/>
              </p:ext>
            </p:extLst>
          </p:nvPr>
        </p:nvPicPr>
        <p:blipFill>
          <a:blip r:embed="rId17"/>
          <a:stretch>
            <a:fillRect/>
          </a:stretch>
        </p:blipFill>
        <p:spPr>
          <a:xfrm>
            <a:off x="1960525" y="1482464"/>
            <a:ext cx="325120" cy="325120"/>
          </a:xfrm>
          <a:prstGeom prst="rect">
            <a:avLst/>
          </a:prstGeom>
        </p:spPr>
      </p:pic>
      <p:pic>
        <p:nvPicPr>
          <p:cNvPr id="12" name="3_ye_Bb.mp3">
            <a:hlinkClick r:id="" action="ppaction://media"/>
          </p:cNvPr>
          <p:cNvPicPr>
            <a:picLocks noChangeAspect="1"/>
          </p:cNvPicPr>
          <p:nvPr>
            <a:audioFile r:link="rId6"/>
            <p:extLst>
              <p:ext uri="{DAA4B4D4-6D71-4841-9C94-3DE7FCFB9230}">
                <p14:media xmlns:p14="http://schemas.microsoft.com/office/powerpoint/2010/main" r:link="rId5"/>
              </p:ext>
            </p:extLst>
          </p:nvPr>
        </p:nvPicPr>
        <p:blipFill>
          <a:blip r:embed="rId17"/>
          <a:stretch>
            <a:fillRect/>
          </a:stretch>
        </p:blipFill>
        <p:spPr>
          <a:xfrm>
            <a:off x="1960525" y="2317880"/>
            <a:ext cx="325120" cy="325120"/>
          </a:xfrm>
          <a:prstGeom prst="rect">
            <a:avLst/>
          </a:prstGeom>
        </p:spPr>
      </p:pic>
      <p:pic>
        <p:nvPicPr>
          <p:cNvPr id="13" name="4_ye_TD2.mp3">
            <a:hlinkClick r:id="" action="ppaction://media"/>
          </p:cNvPr>
          <p:cNvPicPr>
            <a:picLocks noChangeAspect="1"/>
          </p:cNvPicPr>
          <p:nvPr>
            <a:audioFile r:link="rId8"/>
            <p:extLst>
              <p:ext uri="{DAA4B4D4-6D71-4841-9C94-3DE7FCFB9230}">
                <p14:media xmlns:p14="http://schemas.microsoft.com/office/powerpoint/2010/main" r:link="rId7"/>
              </p:ext>
            </p:extLst>
          </p:nvPr>
        </p:nvPicPr>
        <p:blipFill>
          <a:blip r:embed="rId17"/>
          <a:stretch>
            <a:fillRect/>
          </a:stretch>
        </p:blipFill>
        <p:spPr>
          <a:xfrm>
            <a:off x="1960525" y="3144190"/>
            <a:ext cx="325120" cy="325120"/>
          </a:xfrm>
          <a:prstGeom prst="rect">
            <a:avLst/>
          </a:prstGeom>
        </p:spPr>
      </p:pic>
      <p:pic>
        <p:nvPicPr>
          <p:cNvPr id="14" name="5_ye_BC.mp3">
            <a:hlinkClick r:id="" action="ppaction://media"/>
          </p:cNvPr>
          <p:cNvPicPr>
            <a:picLocks noChangeAspect="1"/>
          </p:cNvPicPr>
          <p:nvPr>
            <a:audioFile r:link="rId10"/>
            <p:extLst>
              <p:ext uri="{DAA4B4D4-6D71-4841-9C94-3DE7FCFB9230}">
                <p14:media xmlns:p14="http://schemas.microsoft.com/office/powerpoint/2010/main" r:link="rId9"/>
              </p:ext>
            </p:extLst>
          </p:nvPr>
        </p:nvPicPr>
        <p:blipFill>
          <a:blip r:embed="rId17"/>
          <a:stretch>
            <a:fillRect/>
          </a:stretch>
        </p:blipFill>
        <p:spPr>
          <a:xfrm>
            <a:off x="1960525" y="3997520"/>
            <a:ext cx="325120" cy="325120"/>
          </a:xfrm>
          <a:prstGeom prst="rect">
            <a:avLst/>
          </a:prstGeom>
        </p:spPr>
      </p:pic>
      <p:pic>
        <p:nvPicPr>
          <p:cNvPr id="15" name="6_ye_Atonal.mp3">
            <a:hlinkClick r:id="" action="ppaction://media"/>
          </p:cNvPr>
          <p:cNvPicPr>
            <a:picLocks noChangeAspect="1"/>
          </p:cNvPicPr>
          <p:nvPr>
            <a:audioFile r:link="rId12"/>
            <p:extLst>
              <p:ext uri="{DAA4B4D4-6D71-4841-9C94-3DE7FCFB9230}">
                <p14:media xmlns:p14="http://schemas.microsoft.com/office/powerpoint/2010/main" r:link="rId11"/>
              </p:ext>
            </p:extLst>
          </p:nvPr>
        </p:nvPicPr>
        <p:blipFill>
          <a:blip r:embed="rId17"/>
          <a:stretch>
            <a:fillRect/>
          </a:stretch>
        </p:blipFill>
        <p:spPr>
          <a:xfrm>
            <a:off x="1960525" y="4823830"/>
            <a:ext cx="325120" cy="325120"/>
          </a:xfrm>
          <a:prstGeom prst="rect">
            <a:avLst/>
          </a:prstGeom>
        </p:spPr>
      </p:pic>
      <p:pic>
        <p:nvPicPr>
          <p:cNvPr id="16" name="7_ye_TD3.mp3">
            <a:hlinkClick r:id="" action="ppaction://media"/>
          </p:cNvPr>
          <p:cNvPicPr>
            <a:picLocks noChangeAspect="1"/>
          </p:cNvPicPr>
          <p:nvPr>
            <a:audioFile r:link="rId14"/>
            <p:extLst>
              <p:ext uri="{DAA4B4D4-6D71-4841-9C94-3DE7FCFB9230}">
                <p14:media xmlns:p14="http://schemas.microsoft.com/office/powerpoint/2010/main" r:link="rId13"/>
              </p:ext>
            </p:extLst>
          </p:nvPr>
        </p:nvPicPr>
        <p:blipFill>
          <a:blip r:embed="rId17"/>
          <a:stretch>
            <a:fillRect/>
          </a:stretch>
        </p:blipFill>
        <p:spPr>
          <a:xfrm>
            <a:off x="1960525" y="5643535"/>
            <a:ext cx="325120" cy="325120"/>
          </a:xfrm>
          <a:prstGeom prst="rect">
            <a:avLst/>
          </a:prstGeom>
        </p:spPr>
      </p:pic>
    </p:spTree>
    <p:extLst>
      <p:ext uri="{BB962C8B-B14F-4D97-AF65-F5344CB8AC3E}">
        <p14:creationId xmlns:p14="http://schemas.microsoft.com/office/powerpoint/2010/main" val="18620988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6518"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36518"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seq concurrent="1" nextAc="seek">
              <p:cTn id="14" restart="whenNotActive" fill="hold" evtFilter="cancelBubble" nodeType="interactiveSeq">
                <p:stCondLst>
                  <p:cond evt="onClick" delay="0">
                    <p:tgtEl>
                      <p:spTgt spid="12"/>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6518" fill="hold"/>
                                        <p:tgtEl>
                                          <p:spTgt spid="12"/>
                                        </p:tgtEl>
                                      </p:cBhvr>
                                    </p:cmd>
                                  </p:childTnLst>
                                </p:cTn>
                              </p:par>
                            </p:childTnLst>
                          </p:cTn>
                        </p:par>
                      </p:childTnLst>
                    </p:cTn>
                  </p:par>
                </p:childTnLst>
              </p:cTn>
              <p:nextCondLst>
                <p:cond evt="onClick" delay="0">
                  <p:tgtEl>
                    <p:spTgt spid="12"/>
                  </p:tgtEl>
                </p:cond>
              </p:nextCondLst>
            </p:seq>
            <p:audio>
              <p:cMediaNode vol="80000">
                <p:cTn id="19" fill="hold" display="0">
                  <p:stCondLst>
                    <p:cond delay="indefinite"/>
                  </p:stCondLst>
                  <p:endCondLst>
                    <p:cond evt="onStopAudio" delay="0">
                      <p:tgtEl>
                        <p:sldTgt/>
                      </p:tgtEl>
                    </p:cond>
                  </p:endCondLst>
                </p:cTn>
                <p:tgtEl>
                  <p:spTgt spid="12"/>
                </p:tgtEl>
              </p:cMediaNode>
            </p:audio>
            <p:seq concurrent="1" nextAc="seek">
              <p:cTn id="20" restart="whenNotActive" fill="hold" evtFilter="cancelBubble" nodeType="interactiveSeq">
                <p:stCondLst>
                  <p:cond evt="onClick" delay="0">
                    <p:tgtEl>
                      <p:spTgt spid="13"/>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36518" fill="hold"/>
                                        <p:tgtEl>
                                          <p:spTgt spid="13"/>
                                        </p:tgtEl>
                                      </p:cBhvr>
                                    </p:cmd>
                                  </p:childTnLst>
                                </p:cTn>
                              </p:par>
                            </p:childTnLst>
                          </p:cTn>
                        </p:par>
                      </p:childTnLst>
                    </p:cTn>
                  </p:par>
                </p:childTnLst>
              </p:cTn>
              <p:nextCondLst>
                <p:cond evt="onClick" delay="0">
                  <p:tgtEl>
                    <p:spTgt spid="13"/>
                  </p:tgtEl>
                </p:cond>
              </p:nextCondLst>
            </p:seq>
            <p:audio>
              <p:cMediaNode vol="80000">
                <p:cTn id="25" fill="hold" display="0">
                  <p:stCondLst>
                    <p:cond delay="indefinite"/>
                  </p:stCondLst>
                  <p:endCondLst>
                    <p:cond evt="onStopAudio" delay="0">
                      <p:tgtEl>
                        <p:sldTgt/>
                      </p:tgtEl>
                    </p:cond>
                  </p:endCondLst>
                </p:cTn>
                <p:tgtEl>
                  <p:spTgt spid="13"/>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36518" fill="hold"/>
                                        <p:tgtEl>
                                          <p:spTgt spid="14"/>
                                        </p:tgtEl>
                                      </p:cBhvr>
                                    </p:cmd>
                                  </p:childTnLst>
                                </p:cTn>
                              </p:par>
                            </p:childTnLst>
                          </p:cTn>
                        </p:par>
                      </p:childTnLst>
                    </p:cTn>
                  </p:par>
                </p:childTnLst>
              </p:cTn>
              <p:nextCondLst>
                <p:cond evt="onClick" delay="0">
                  <p:tgtEl>
                    <p:spTgt spid="14"/>
                  </p:tgtEl>
                </p:cond>
              </p:nextCondLst>
            </p:seq>
            <p:audio>
              <p:cMediaNode vol="80000">
                <p:cTn id="31" fill="hold"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5"/>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36518" fill="hold"/>
                                        <p:tgtEl>
                                          <p:spTgt spid="15"/>
                                        </p:tgtEl>
                                      </p:cBhvr>
                                    </p:cmd>
                                  </p:childTnLst>
                                </p:cTn>
                              </p:par>
                            </p:childTnLst>
                          </p:cTn>
                        </p:par>
                      </p:childTnLst>
                    </p:cTn>
                  </p:par>
                </p:childTnLst>
              </p:cTn>
              <p:nextCondLst>
                <p:cond evt="onClick" delay="0">
                  <p:tgtEl>
                    <p:spTgt spid="15"/>
                  </p:tgtEl>
                </p:cond>
              </p:nextCondLst>
            </p:seq>
            <p:audio>
              <p:cMediaNode vol="80000">
                <p:cTn id="37" fill="hold" display="0">
                  <p:stCondLst>
                    <p:cond delay="indefinite"/>
                  </p:stCondLst>
                  <p:endCondLst>
                    <p:cond evt="onStopAudio" delay="0">
                      <p:tgtEl>
                        <p:sldTgt/>
                      </p:tgtEl>
                    </p:cond>
                  </p:endCondLst>
                </p:cTn>
                <p:tgtEl>
                  <p:spTgt spid="15"/>
                </p:tgtEl>
              </p:cMediaNode>
            </p:audio>
            <p:seq concurrent="1" nextAc="seek">
              <p:cTn id="38" restart="whenNotActive" fill="hold" evtFilter="cancelBubble" nodeType="interactiveSeq">
                <p:stCondLst>
                  <p:cond evt="onClick" delay="0">
                    <p:tgtEl>
                      <p:spTgt spid="16"/>
                    </p:tgtEl>
                  </p:cond>
                </p:stCondLst>
                <p:endSync evt="end" delay="0">
                  <p:rtn val="all"/>
                </p:endSync>
                <p:childTnLst>
                  <p:par>
                    <p:cTn id="39" fill="hold">
                      <p:stCondLst>
                        <p:cond delay="0"/>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36518" fill="hold"/>
                                        <p:tgtEl>
                                          <p:spTgt spid="16"/>
                                        </p:tgtEl>
                                      </p:cBhvr>
                                    </p:cmd>
                                  </p:childTnLst>
                                </p:cTn>
                              </p:par>
                            </p:childTnLst>
                          </p:cTn>
                        </p:par>
                      </p:childTnLst>
                    </p:cTn>
                  </p:par>
                </p:childTnLst>
              </p:cTn>
              <p:nextCondLst>
                <p:cond evt="onClick" delay="0">
                  <p:tgtEl>
                    <p:spTgt spid="16"/>
                  </p:tgtEl>
                </p:cond>
              </p:nextCondLst>
            </p:seq>
            <p:audio>
              <p:cMediaNode vol="80000">
                <p:cTn id="43" fill="hold" display="0">
                  <p:stCondLst>
                    <p:cond delay="indefinite"/>
                  </p:stCondLst>
                  <p:endCondLst>
                    <p:cond evt="onStopAudio" delay="0">
                      <p:tgtEl>
                        <p:sldTgt/>
                      </p:tgtEl>
                    </p:cond>
                  </p:endCondLst>
                </p:cTn>
                <p:tgtEl>
                  <p:spTgt spid="16"/>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t>Enhancing human creativity (</a:t>
            </a:r>
            <a:r>
              <a:rPr lang="en-GB" dirty="0" err="1"/>
              <a:t>ongoing</a:t>
            </a:r>
            <a:r>
              <a:rPr lang="en-GB" dirty="0"/>
              <a:t>)</a:t>
            </a:r>
          </a:p>
        </p:txBody>
      </p:sp>
      <p:sp>
        <p:nvSpPr>
          <p:cNvPr id="3" name="Content Placeholder 2"/>
          <p:cNvSpPr>
            <a:spLocks noGrp="1"/>
          </p:cNvSpPr>
          <p:nvPr>
            <p:ph idx="1"/>
          </p:nvPr>
        </p:nvSpPr>
        <p:spPr/>
        <p:txBody>
          <a:bodyPr>
            <a:normAutofit fontScale="92500"/>
          </a:bodyPr>
          <a:lstStyle/>
          <a:p>
            <a:r>
              <a:rPr lang="en-GB" dirty="0"/>
              <a:t>Ye banks and braes experiment</a:t>
            </a:r>
          </a:p>
          <a:p>
            <a:pPr lvl="1"/>
            <a:r>
              <a:rPr lang="en-GB" dirty="0"/>
              <a:t>Students were assigned the task to harmonise the melody according to their taste.</a:t>
            </a:r>
          </a:p>
          <a:p>
            <a:pPr lvl="1"/>
            <a:r>
              <a:rPr lang="en-GB" dirty="0"/>
              <a:t>Then they were given with system-produced harmonisations and were asked to decide if they would re-harmonise the melody.</a:t>
            </a:r>
          </a:p>
          <a:p>
            <a:pPr lvl="1"/>
            <a:r>
              <a:rPr lang="en-GB" dirty="0"/>
              <a:t>Re-harmonised versions seem to be much more ‘interesting’.</a:t>
            </a:r>
          </a:p>
          <a:p>
            <a:r>
              <a:rPr lang="en-GB" dirty="0"/>
              <a:t>Concert at the Museum of Contemporary Art</a:t>
            </a:r>
          </a:p>
          <a:p>
            <a:pPr lvl="1"/>
            <a:r>
              <a:rPr lang="en-GB" dirty="0"/>
              <a:t>Composers were given traditional system-produced harmonisations of traditional Greek melodies and were asked to create musical works based on those.</a:t>
            </a:r>
          </a:p>
          <a:p>
            <a:pPr lvl="1"/>
            <a:r>
              <a:rPr lang="en-GB" dirty="0"/>
              <a:t>The resulting works were performed by a professional piano player at a concert.</a:t>
            </a:r>
          </a:p>
          <a:p>
            <a:pPr lvl="1"/>
            <a:r>
              <a:rPr lang="en-GB" dirty="0"/>
              <a:t>Initial comments by the composers are encouraging.</a:t>
            </a:r>
          </a:p>
        </p:txBody>
      </p:sp>
    </p:spTree>
    <p:extLst>
      <p:ext uri="{BB962C8B-B14F-4D97-AF65-F5344CB8AC3E}">
        <p14:creationId xmlns:p14="http://schemas.microsoft.com/office/powerpoint/2010/main" val="12681035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CD365-BA75-E549-BAA9-7BDC7C3E061D}"/>
              </a:ext>
            </a:extLst>
          </p:cNvPr>
          <p:cNvSpPr>
            <a:spLocks noGrp="1"/>
          </p:cNvSpPr>
          <p:nvPr>
            <p:ph type="ctrTitle"/>
          </p:nvPr>
        </p:nvSpPr>
        <p:spPr/>
        <p:txBody>
          <a:bodyPr/>
          <a:lstStyle/>
          <a:p>
            <a:r>
              <a:rPr lang="en-US" dirty="0"/>
              <a:t>Expanding Conceptual Blending</a:t>
            </a:r>
          </a:p>
        </p:txBody>
      </p:sp>
      <p:sp>
        <p:nvSpPr>
          <p:cNvPr id="3" name="Subtitle 2">
            <a:extLst>
              <a:ext uri="{FF2B5EF4-FFF2-40B4-BE49-F238E27FC236}">
                <a16:creationId xmlns:a16="http://schemas.microsoft.com/office/drawing/2014/main" id="{D29CE0FF-7CF4-5147-872A-0E11410BD361}"/>
              </a:ext>
            </a:extLst>
          </p:cNvPr>
          <p:cNvSpPr>
            <a:spLocks noGrp="1"/>
          </p:cNvSpPr>
          <p:nvPr>
            <p:ph type="subTitle" idx="1"/>
          </p:nvPr>
        </p:nvSpPr>
        <p:spPr/>
        <p:txBody>
          <a:bodyPr/>
          <a:lstStyle/>
          <a:p>
            <a:r>
              <a:rPr lang="en-US" dirty="0"/>
              <a:t>Tackling the salience and the representation problems</a:t>
            </a:r>
          </a:p>
        </p:txBody>
      </p:sp>
      <p:sp>
        <p:nvSpPr>
          <p:cNvPr id="4" name="TextBox 3">
            <a:extLst>
              <a:ext uri="{FF2B5EF4-FFF2-40B4-BE49-F238E27FC236}">
                <a16:creationId xmlns:a16="http://schemas.microsoft.com/office/drawing/2014/main" id="{4966A45C-46DE-6C4D-88BF-1C3C82989A0A}"/>
              </a:ext>
            </a:extLst>
          </p:cNvPr>
          <p:cNvSpPr txBox="1"/>
          <p:nvPr/>
        </p:nvSpPr>
        <p:spPr>
          <a:xfrm>
            <a:off x="0" y="0"/>
            <a:ext cx="1478290" cy="384721"/>
          </a:xfrm>
          <a:prstGeom prst="rect">
            <a:avLst/>
          </a:prstGeom>
          <a:noFill/>
        </p:spPr>
        <p:txBody>
          <a:bodyPr wrap="none" rtlCol="0">
            <a:spAutoFit/>
          </a:bodyPr>
          <a:lstStyle/>
          <a:p>
            <a:r>
              <a:rPr lang="en-US" sz="1900" dirty="0"/>
              <a:t>Bonus part :/</a:t>
            </a:r>
          </a:p>
        </p:txBody>
      </p:sp>
    </p:spTree>
    <p:extLst>
      <p:ext uri="{BB962C8B-B14F-4D97-AF65-F5344CB8AC3E}">
        <p14:creationId xmlns:p14="http://schemas.microsoft.com/office/powerpoint/2010/main" val="32957825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r="24415"/>
          <a:stretch/>
        </p:blipFill>
        <p:spPr>
          <a:xfrm>
            <a:off x="6014308" y="1495715"/>
            <a:ext cx="5949092" cy="2282202"/>
          </a:xfrm>
        </p:spPr>
      </p:pic>
      <p:pic>
        <p:nvPicPr>
          <p:cNvPr id="5" name="cad_tritoneSub.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77884" y="3763233"/>
            <a:ext cx="431800" cy="431800"/>
          </a:xfrm>
          <a:prstGeom prst="rect">
            <a:avLst/>
          </a:prstGeom>
        </p:spPr>
      </p:pic>
      <p:pic>
        <p:nvPicPr>
          <p:cNvPr id="6" name="cad_perf7.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694905" y="3757875"/>
            <a:ext cx="406400" cy="406400"/>
          </a:xfrm>
          <a:prstGeom prst="rect">
            <a:avLst/>
          </a:prstGeom>
        </p:spPr>
      </p:pic>
      <p:pic>
        <p:nvPicPr>
          <p:cNvPr id="7" name="cad_phrygian_in_C.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88854" y="3757875"/>
            <a:ext cx="457200" cy="457200"/>
          </a:xfrm>
          <a:prstGeom prst="rect">
            <a:avLst/>
          </a:prstGeom>
        </p:spPr>
      </p:pic>
      <p:sp>
        <p:nvSpPr>
          <p:cNvPr id="11" name="Title 1">
            <a:extLst>
              <a:ext uri="{FF2B5EF4-FFF2-40B4-BE49-F238E27FC236}">
                <a16:creationId xmlns:a16="http://schemas.microsoft.com/office/drawing/2014/main" id="{71B134D8-A75B-D548-901B-4BBE8DDE281C}"/>
              </a:ext>
            </a:extLst>
          </p:cNvPr>
          <p:cNvSpPr>
            <a:spLocks noGrp="1"/>
          </p:cNvSpPr>
          <p:nvPr>
            <p:ph type="title"/>
          </p:nvPr>
        </p:nvSpPr>
        <p:spPr>
          <a:xfrm>
            <a:off x="838200" y="365125"/>
            <a:ext cx="10515600" cy="1325563"/>
          </a:xfrm>
        </p:spPr>
        <p:txBody>
          <a:bodyPr/>
          <a:lstStyle/>
          <a:p>
            <a:r>
              <a:rPr lang="en-US" dirty="0"/>
              <a:t>Conceptual Blending</a:t>
            </a:r>
          </a:p>
        </p:txBody>
      </p:sp>
      <p:pic>
        <p:nvPicPr>
          <p:cNvPr id="12" name="Picture 11">
            <a:extLst>
              <a:ext uri="{FF2B5EF4-FFF2-40B4-BE49-F238E27FC236}">
                <a16:creationId xmlns:a16="http://schemas.microsoft.com/office/drawing/2014/main" id="{C5C97656-248D-114E-A840-A1D189A38E4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1346807"/>
            <a:ext cx="5927202" cy="4374223"/>
          </a:xfrm>
          <a:prstGeom prst="rect">
            <a:avLst/>
          </a:prstGeom>
        </p:spPr>
      </p:pic>
      <p:sp>
        <p:nvSpPr>
          <p:cNvPr id="13" name="TextBox 12">
            <a:extLst>
              <a:ext uri="{FF2B5EF4-FFF2-40B4-BE49-F238E27FC236}">
                <a16:creationId xmlns:a16="http://schemas.microsoft.com/office/drawing/2014/main" id="{6933E60C-79C3-5A4C-A079-AC5B74054960}"/>
              </a:ext>
            </a:extLst>
          </p:cNvPr>
          <p:cNvSpPr txBox="1"/>
          <p:nvPr/>
        </p:nvSpPr>
        <p:spPr>
          <a:xfrm>
            <a:off x="336885" y="5830637"/>
            <a:ext cx="4422173" cy="646331"/>
          </a:xfrm>
          <a:prstGeom prst="rect">
            <a:avLst/>
          </a:prstGeom>
          <a:noFill/>
        </p:spPr>
        <p:txBody>
          <a:bodyPr wrap="none" rtlCol="0">
            <a:spAutoFit/>
          </a:bodyPr>
          <a:lstStyle/>
          <a:p>
            <a:r>
              <a:rPr lang="en-US" dirty="0"/>
              <a:t>Example from the COINVENT project </a:t>
            </a:r>
            <a:r>
              <a:rPr lang="en-US" sz="1050" dirty="0"/>
              <a:t>(2013-2016)</a:t>
            </a:r>
          </a:p>
          <a:p>
            <a:r>
              <a:rPr lang="en-US" dirty="0">
                <a:hlinkClick r:id="rId12"/>
              </a:rPr>
              <a:t>http://coinvent.uni-osnabrueck.de/</a:t>
            </a:r>
            <a:r>
              <a:rPr lang="en-US" dirty="0"/>
              <a:t> </a:t>
            </a:r>
          </a:p>
        </p:txBody>
      </p:sp>
      <p:sp>
        <p:nvSpPr>
          <p:cNvPr id="14" name="TextBox 13">
            <a:extLst>
              <a:ext uri="{FF2B5EF4-FFF2-40B4-BE49-F238E27FC236}">
                <a16:creationId xmlns:a16="http://schemas.microsoft.com/office/drawing/2014/main" id="{19DD455C-632D-494B-812C-95112A3CCDF3}"/>
              </a:ext>
            </a:extLst>
          </p:cNvPr>
          <p:cNvSpPr txBox="1"/>
          <p:nvPr/>
        </p:nvSpPr>
        <p:spPr>
          <a:xfrm>
            <a:off x="7006367" y="5845104"/>
            <a:ext cx="5243551" cy="646331"/>
          </a:xfrm>
          <a:prstGeom prst="rect">
            <a:avLst/>
          </a:prstGeom>
          <a:noFill/>
        </p:spPr>
        <p:txBody>
          <a:bodyPr wrap="none" rtlCol="0">
            <a:spAutoFit/>
          </a:bodyPr>
          <a:lstStyle/>
          <a:p>
            <a:r>
              <a:rPr lang="en-US" dirty="0"/>
              <a:t>See also the CHAMELEON website:</a:t>
            </a:r>
            <a:endParaRPr lang="en-US" sz="1050" dirty="0"/>
          </a:p>
          <a:p>
            <a:r>
              <a:rPr lang="en-US" dirty="0">
                <a:hlinkClick r:id="rId13"/>
              </a:rPr>
              <a:t>http://ccm.web.auth.gr/blendedharmonisations.html</a:t>
            </a:r>
            <a:r>
              <a:rPr lang="en-US" dirty="0"/>
              <a:t> </a:t>
            </a:r>
          </a:p>
        </p:txBody>
      </p:sp>
      <p:pic>
        <p:nvPicPr>
          <p:cNvPr id="15" name="Picture 2" descr="C:\Users\ICMPC2012\Documents\pap-mine\COINVENT-papers\chameleon-website\chameleonLOGO\header-blugrey-whiteLetters2.jpg">
            <a:extLst>
              <a:ext uri="{FF2B5EF4-FFF2-40B4-BE49-F238E27FC236}">
                <a16:creationId xmlns:a16="http://schemas.microsoft.com/office/drawing/2014/main" id="{C796BC20-7C57-5F45-87A4-FEC8A700233F}"/>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71" r="81672"/>
          <a:stretch/>
        </p:blipFill>
        <p:spPr bwMode="auto">
          <a:xfrm>
            <a:off x="10534137" y="4908507"/>
            <a:ext cx="1119293" cy="1195629"/>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a:extLst>
              <a:ext uri="{FF2B5EF4-FFF2-40B4-BE49-F238E27FC236}">
                <a16:creationId xmlns:a16="http://schemas.microsoft.com/office/drawing/2014/main" id="{B7DB9E1A-C1F6-184B-996B-1BDD3C6C1975}"/>
              </a:ext>
            </a:extLst>
          </p:cNvPr>
          <p:cNvSpPr txBox="1"/>
          <p:nvPr/>
        </p:nvSpPr>
        <p:spPr>
          <a:xfrm>
            <a:off x="6898105" y="4786326"/>
            <a:ext cx="3349635" cy="523220"/>
          </a:xfrm>
          <a:prstGeom prst="rect">
            <a:avLst/>
          </a:prstGeom>
          <a:noFill/>
        </p:spPr>
        <p:txBody>
          <a:bodyPr wrap="none" rtlCol="0">
            <a:spAutoFit/>
          </a:bodyPr>
          <a:lstStyle/>
          <a:p>
            <a:r>
              <a:rPr lang="en-US" sz="2800" dirty="0">
                <a:solidFill>
                  <a:srgbClr val="FF0000"/>
                </a:solidFill>
              </a:rPr>
              <a:t>The </a:t>
            </a:r>
            <a:r>
              <a:rPr lang="en-US" sz="2800" b="1" dirty="0">
                <a:solidFill>
                  <a:srgbClr val="FF0000"/>
                </a:solidFill>
              </a:rPr>
              <a:t>Salience</a:t>
            </a:r>
            <a:r>
              <a:rPr lang="en-US" sz="2800" dirty="0">
                <a:solidFill>
                  <a:srgbClr val="FF0000"/>
                </a:solidFill>
              </a:rPr>
              <a:t> Problem</a:t>
            </a:r>
          </a:p>
        </p:txBody>
      </p:sp>
      <p:sp>
        <p:nvSpPr>
          <p:cNvPr id="16" name="Footer Placeholder 3">
            <a:extLst>
              <a:ext uri="{FF2B5EF4-FFF2-40B4-BE49-F238E27FC236}">
                <a16:creationId xmlns:a16="http://schemas.microsoft.com/office/drawing/2014/main" id="{3DD1295A-C800-9F45-AC0D-464137DE4730}"/>
              </a:ext>
            </a:extLst>
          </p:cNvPr>
          <p:cNvSpPr>
            <a:spLocks noGrp="1"/>
          </p:cNvSpPr>
          <p:nvPr>
            <p:ph type="ftr" sz="quarter" idx="11"/>
          </p:nvPr>
        </p:nvSpPr>
        <p:spPr>
          <a:xfrm>
            <a:off x="4038600" y="6356350"/>
            <a:ext cx="4114800" cy="365125"/>
          </a:xfrm>
        </p:spPr>
        <p:txBody>
          <a:bodyPr/>
          <a:lstStyle/>
          <a:p>
            <a:r>
              <a:rPr lang="en-US" dirty="0" err="1"/>
              <a:t>EvoMUSART</a:t>
            </a:r>
            <a:r>
              <a:rPr lang="en-US" dirty="0"/>
              <a:t> 2018, Parma, Italy</a:t>
            </a:r>
          </a:p>
        </p:txBody>
      </p:sp>
    </p:spTree>
    <p:extLst>
      <p:ext uri="{BB962C8B-B14F-4D97-AF65-F5344CB8AC3E}">
        <p14:creationId xmlns:p14="http://schemas.microsoft.com/office/powerpoint/2010/main" val="35237388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05"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6D23A-AC7E-DF49-B2A3-9BAB2A7D0058}"/>
              </a:ext>
            </a:extLst>
          </p:cNvPr>
          <p:cNvSpPr>
            <a:spLocks noGrp="1"/>
          </p:cNvSpPr>
          <p:nvPr>
            <p:ph type="title"/>
          </p:nvPr>
        </p:nvSpPr>
        <p:spPr/>
        <p:txBody>
          <a:bodyPr/>
          <a:lstStyle/>
          <a:p>
            <a:r>
              <a:rPr lang="en-US" dirty="0"/>
              <a:t>Conceptual Blending </a:t>
            </a:r>
            <a:r>
              <a:rPr lang="en-US" b="1" dirty="0"/>
              <a:t>Theory</a:t>
            </a:r>
            <a:r>
              <a:rPr lang="en-US" dirty="0"/>
              <a:t> </a:t>
            </a:r>
            <a:r>
              <a:rPr lang="en-US" sz="2400" dirty="0"/>
              <a:t>(the first approach)</a:t>
            </a:r>
          </a:p>
        </p:txBody>
      </p:sp>
      <p:sp>
        <p:nvSpPr>
          <p:cNvPr id="4" name="Footer Placeholder 3">
            <a:extLst>
              <a:ext uri="{FF2B5EF4-FFF2-40B4-BE49-F238E27FC236}">
                <a16:creationId xmlns:a16="http://schemas.microsoft.com/office/drawing/2014/main" id="{60B17951-9720-6341-B85F-BC540134A381}"/>
              </a:ext>
            </a:extLst>
          </p:cNvPr>
          <p:cNvSpPr>
            <a:spLocks noGrp="1"/>
          </p:cNvSpPr>
          <p:nvPr>
            <p:ph type="ftr" sz="quarter" idx="11"/>
          </p:nvPr>
        </p:nvSpPr>
        <p:spPr/>
        <p:txBody>
          <a:bodyPr/>
          <a:lstStyle/>
          <a:p>
            <a:r>
              <a:rPr lang="en-US"/>
              <a:t>EvoMUSART 2018, Parma, Italy</a:t>
            </a:r>
          </a:p>
        </p:txBody>
      </p:sp>
      <p:pic>
        <p:nvPicPr>
          <p:cNvPr id="5" name="Picture 4">
            <a:extLst>
              <a:ext uri="{FF2B5EF4-FFF2-40B4-BE49-F238E27FC236}">
                <a16:creationId xmlns:a16="http://schemas.microsoft.com/office/drawing/2014/main" id="{1E6AAA41-3E48-2C47-B51B-58FA2698E2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724236"/>
            <a:ext cx="4032448" cy="4632114"/>
          </a:xfrm>
          <a:prstGeom prst="rect">
            <a:avLst/>
          </a:prstGeom>
        </p:spPr>
      </p:pic>
      <p:pic>
        <p:nvPicPr>
          <p:cNvPr id="6" name="Picture 5">
            <a:extLst>
              <a:ext uri="{FF2B5EF4-FFF2-40B4-BE49-F238E27FC236}">
                <a16:creationId xmlns:a16="http://schemas.microsoft.com/office/drawing/2014/main" id="{61CDBCAF-4E2B-1745-83E4-2C55CEE3C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1724236"/>
            <a:ext cx="4676008" cy="3858697"/>
          </a:xfrm>
          <a:prstGeom prst="rect">
            <a:avLst/>
          </a:prstGeom>
        </p:spPr>
      </p:pic>
      <p:sp>
        <p:nvSpPr>
          <p:cNvPr id="7" name="TextBox 6">
            <a:extLst>
              <a:ext uri="{FF2B5EF4-FFF2-40B4-BE49-F238E27FC236}">
                <a16:creationId xmlns:a16="http://schemas.microsoft.com/office/drawing/2014/main" id="{41B2ADC1-0ECB-E54E-83D1-421DA8C4DADC}"/>
              </a:ext>
            </a:extLst>
          </p:cNvPr>
          <p:cNvSpPr txBox="1"/>
          <p:nvPr/>
        </p:nvSpPr>
        <p:spPr>
          <a:xfrm>
            <a:off x="7652080" y="6160168"/>
            <a:ext cx="4093878" cy="369332"/>
          </a:xfrm>
          <a:prstGeom prst="rect">
            <a:avLst/>
          </a:prstGeom>
          <a:noFill/>
        </p:spPr>
        <p:txBody>
          <a:bodyPr wrap="none" rtlCol="0">
            <a:spAutoFit/>
          </a:bodyPr>
          <a:lstStyle/>
          <a:p>
            <a:r>
              <a:rPr lang="en-US" dirty="0"/>
              <a:t>L. </a:t>
            </a:r>
            <a:r>
              <a:rPr lang="en-US" dirty="0" err="1"/>
              <a:t>Zbikowski</a:t>
            </a:r>
            <a:r>
              <a:rPr lang="en-US" dirty="0"/>
              <a:t>, Conceptualizing Music, 2002</a:t>
            </a:r>
          </a:p>
        </p:txBody>
      </p:sp>
      <p:sp>
        <p:nvSpPr>
          <p:cNvPr id="3" name="TextBox 2">
            <a:extLst>
              <a:ext uri="{FF2B5EF4-FFF2-40B4-BE49-F238E27FC236}">
                <a16:creationId xmlns:a16="http://schemas.microsoft.com/office/drawing/2014/main" id="{C99F7210-7317-504C-A2A9-CB0A340CC7DA}"/>
              </a:ext>
            </a:extLst>
          </p:cNvPr>
          <p:cNvSpPr txBox="1"/>
          <p:nvPr/>
        </p:nvSpPr>
        <p:spPr>
          <a:xfrm>
            <a:off x="508829" y="1304772"/>
            <a:ext cx="11174341" cy="307777"/>
          </a:xfrm>
          <a:prstGeom prst="rect">
            <a:avLst/>
          </a:prstGeom>
          <a:noFill/>
        </p:spPr>
        <p:txBody>
          <a:bodyPr wrap="none" rtlCol="0">
            <a:spAutoFit/>
          </a:bodyPr>
          <a:lstStyle/>
          <a:p>
            <a:r>
              <a:rPr lang="en-US" sz="1400" dirty="0" err="1"/>
              <a:t>Fauconnier</a:t>
            </a:r>
            <a:r>
              <a:rPr lang="en-US" sz="1400" dirty="0"/>
              <a:t>, </a:t>
            </a:r>
            <a:r>
              <a:rPr lang="en-US" sz="1400" dirty="0" err="1"/>
              <a:t>G.,&amp;Turner</a:t>
            </a:r>
            <a:r>
              <a:rPr lang="en-US" sz="1400" dirty="0"/>
              <a:t>, M. (2003).</a:t>
            </a:r>
            <a:r>
              <a:rPr lang="en-US" sz="1400" i="1" dirty="0"/>
              <a:t>The Way We Think: Conceptual Blending And The Mind’s Hidden Complexities</a:t>
            </a:r>
            <a:r>
              <a:rPr lang="en-US" sz="1400" dirty="0"/>
              <a:t>. New York: Basic Books, reprint edition.</a:t>
            </a:r>
          </a:p>
        </p:txBody>
      </p:sp>
    </p:spTree>
    <p:extLst>
      <p:ext uri="{BB962C8B-B14F-4D97-AF65-F5344CB8AC3E}">
        <p14:creationId xmlns:p14="http://schemas.microsoft.com/office/powerpoint/2010/main" val="7727516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8">
            <a:extLst>
              <a:ext uri="{28A0092B-C50C-407E-A947-70E740481C1C}">
                <a14:useLocalDpi xmlns:a14="http://schemas.microsoft.com/office/drawing/2010/main" val="0"/>
              </a:ext>
            </a:extLst>
          </a:blip>
          <a:srcRect r="24415"/>
          <a:stretch/>
        </p:blipFill>
        <p:spPr>
          <a:xfrm>
            <a:off x="6014308" y="1495715"/>
            <a:ext cx="5949092" cy="2282202"/>
          </a:xfrm>
        </p:spPr>
      </p:pic>
      <p:pic>
        <p:nvPicPr>
          <p:cNvPr id="5" name="cad_tritoneSub.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877884" y="3763233"/>
            <a:ext cx="431800" cy="431800"/>
          </a:xfrm>
          <a:prstGeom prst="rect">
            <a:avLst/>
          </a:prstGeom>
        </p:spPr>
      </p:pic>
      <p:pic>
        <p:nvPicPr>
          <p:cNvPr id="6" name="cad_perf7.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6694905" y="3757875"/>
            <a:ext cx="406400" cy="406400"/>
          </a:xfrm>
          <a:prstGeom prst="rect">
            <a:avLst/>
          </a:prstGeom>
        </p:spPr>
      </p:pic>
      <p:pic>
        <p:nvPicPr>
          <p:cNvPr id="7" name="cad_phrygian_in_C.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88854" y="3757875"/>
            <a:ext cx="457200" cy="457200"/>
          </a:xfrm>
          <a:prstGeom prst="rect">
            <a:avLst/>
          </a:prstGeom>
        </p:spPr>
      </p:pic>
      <p:sp>
        <p:nvSpPr>
          <p:cNvPr id="11" name="Title 1">
            <a:extLst>
              <a:ext uri="{FF2B5EF4-FFF2-40B4-BE49-F238E27FC236}">
                <a16:creationId xmlns:a16="http://schemas.microsoft.com/office/drawing/2014/main" id="{71B134D8-A75B-D548-901B-4BBE8DDE281C}"/>
              </a:ext>
            </a:extLst>
          </p:cNvPr>
          <p:cNvSpPr>
            <a:spLocks noGrp="1"/>
          </p:cNvSpPr>
          <p:nvPr>
            <p:ph type="title"/>
          </p:nvPr>
        </p:nvSpPr>
        <p:spPr>
          <a:xfrm>
            <a:off x="838200" y="365125"/>
            <a:ext cx="10515600" cy="1325563"/>
          </a:xfrm>
        </p:spPr>
        <p:txBody>
          <a:bodyPr/>
          <a:lstStyle/>
          <a:p>
            <a:r>
              <a:rPr lang="en-US" dirty="0"/>
              <a:t>Conceptual Blending</a:t>
            </a:r>
          </a:p>
        </p:txBody>
      </p:sp>
      <p:sp>
        <p:nvSpPr>
          <p:cNvPr id="13" name="TextBox 12">
            <a:extLst>
              <a:ext uri="{FF2B5EF4-FFF2-40B4-BE49-F238E27FC236}">
                <a16:creationId xmlns:a16="http://schemas.microsoft.com/office/drawing/2014/main" id="{6933E60C-79C3-5A4C-A079-AC5B74054960}"/>
              </a:ext>
            </a:extLst>
          </p:cNvPr>
          <p:cNvSpPr txBox="1"/>
          <p:nvPr/>
        </p:nvSpPr>
        <p:spPr>
          <a:xfrm>
            <a:off x="336885" y="5830637"/>
            <a:ext cx="4422173" cy="646331"/>
          </a:xfrm>
          <a:prstGeom prst="rect">
            <a:avLst/>
          </a:prstGeom>
          <a:noFill/>
        </p:spPr>
        <p:txBody>
          <a:bodyPr wrap="none" rtlCol="0">
            <a:spAutoFit/>
          </a:bodyPr>
          <a:lstStyle/>
          <a:p>
            <a:r>
              <a:rPr lang="en-US" dirty="0"/>
              <a:t>Example from the COINVENT project </a:t>
            </a:r>
            <a:r>
              <a:rPr lang="en-US" sz="1050" dirty="0"/>
              <a:t>(2013-2016)</a:t>
            </a:r>
          </a:p>
          <a:p>
            <a:r>
              <a:rPr lang="en-US" dirty="0">
                <a:hlinkClick r:id="rId11"/>
              </a:rPr>
              <a:t>http://coinvent.uni-osnabrueck.de/</a:t>
            </a:r>
            <a:r>
              <a:rPr lang="en-US" dirty="0"/>
              <a:t> </a:t>
            </a:r>
          </a:p>
        </p:txBody>
      </p:sp>
      <p:sp>
        <p:nvSpPr>
          <p:cNvPr id="14" name="TextBox 13">
            <a:extLst>
              <a:ext uri="{FF2B5EF4-FFF2-40B4-BE49-F238E27FC236}">
                <a16:creationId xmlns:a16="http://schemas.microsoft.com/office/drawing/2014/main" id="{19DD455C-632D-494B-812C-95112A3CCDF3}"/>
              </a:ext>
            </a:extLst>
          </p:cNvPr>
          <p:cNvSpPr txBox="1"/>
          <p:nvPr/>
        </p:nvSpPr>
        <p:spPr>
          <a:xfrm>
            <a:off x="7006367" y="5845104"/>
            <a:ext cx="5243551" cy="646331"/>
          </a:xfrm>
          <a:prstGeom prst="rect">
            <a:avLst/>
          </a:prstGeom>
          <a:noFill/>
        </p:spPr>
        <p:txBody>
          <a:bodyPr wrap="none" rtlCol="0">
            <a:spAutoFit/>
          </a:bodyPr>
          <a:lstStyle/>
          <a:p>
            <a:r>
              <a:rPr lang="en-US" dirty="0"/>
              <a:t>See also the CHAMELEON website:</a:t>
            </a:r>
            <a:endParaRPr lang="en-US" sz="1050" dirty="0"/>
          </a:p>
          <a:p>
            <a:r>
              <a:rPr lang="en-US" dirty="0">
                <a:hlinkClick r:id="rId12"/>
              </a:rPr>
              <a:t>http://ccm.web.auth.gr/blendedharmonisations.html</a:t>
            </a:r>
            <a:r>
              <a:rPr lang="en-US" dirty="0"/>
              <a:t> </a:t>
            </a:r>
          </a:p>
        </p:txBody>
      </p:sp>
      <p:pic>
        <p:nvPicPr>
          <p:cNvPr id="3" name="Picture 2">
            <a:extLst>
              <a:ext uri="{FF2B5EF4-FFF2-40B4-BE49-F238E27FC236}">
                <a16:creationId xmlns:a16="http://schemas.microsoft.com/office/drawing/2014/main" id="{7FE2B868-82D3-204A-8B4D-E05ADF4BE00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3145" y="1495715"/>
            <a:ext cx="5027986" cy="3803221"/>
          </a:xfrm>
          <a:prstGeom prst="rect">
            <a:avLst/>
          </a:prstGeom>
        </p:spPr>
      </p:pic>
      <p:pic>
        <p:nvPicPr>
          <p:cNvPr id="15" name="Picture 2" descr="C:\Users\ICMPC2012\Documents\pap-mine\COINVENT-papers\chameleon-website\chameleonLOGO\header-blugrey-whiteLetters2.jpg">
            <a:extLst>
              <a:ext uri="{FF2B5EF4-FFF2-40B4-BE49-F238E27FC236}">
                <a16:creationId xmlns:a16="http://schemas.microsoft.com/office/drawing/2014/main" id="{9694E1AF-438B-AD45-BA77-6D9E7AD3E6EE}"/>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171" r="81672"/>
          <a:stretch/>
        </p:blipFill>
        <p:spPr bwMode="auto">
          <a:xfrm>
            <a:off x="10534137" y="4908507"/>
            <a:ext cx="1119293" cy="1195629"/>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Footer Placeholder 3">
            <a:extLst>
              <a:ext uri="{FF2B5EF4-FFF2-40B4-BE49-F238E27FC236}">
                <a16:creationId xmlns:a16="http://schemas.microsoft.com/office/drawing/2014/main" id="{14A398F9-AEEB-4142-B9D8-A2490CDAFA54}"/>
              </a:ext>
            </a:extLst>
          </p:cNvPr>
          <p:cNvSpPr>
            <a:spLocks noGrp="1"/>
          </p:cNvSpPr>
          <p:nvPr>
            <p:ph type="ftr" sz="quarter" idx="11"/>
          </p:nvPr>
        </p:nvSpPr>
        <p:spPr>
          <a:xfrm>
            <a:off x="4038600" y="6356350"/>
            <a:ext cx="4114800" cy="365125"/>
          </a:xfrm>
        </p:spPr>
        <p:txBody>
          <a:bodyPr/>
          <a:lstStyle/>
          <a:p>
            <a:r>
              <a:rPr lang="en-US" dirty="0" err="1"/>
              <a:t>EvoMUSART</a:t>
            </a:r>
            <a:r>
              <a:rPr lang="en-US" dirty="0"/>
              <a:t> 2018, Parma, Italy</a:t>
            </a:r>
          </a:p>
        </p:txBody>
      </p:sp>
      <p:sp>
        <p:nvSpPr>
          <p:cNvPr id="12" name="TextBox 11">
            <a:extLst>
              <a:ext uri="{FF2B5EF4-FFF2-40B4-BE49-F238E27FC236}">
                <a16:creationId xmlns:a16="http://schemas.microsoft.com/office/drawing/2014/main" id="{7C57FBC0-C442-EA4D-A114-D78DC562EDF6}"/>
              </a:ext>
            </a:extLst>
          </p:cNvPr>
          <p:cNvSpPr txBox="1"/>
          <p:nvPr/>
        </p:nvSpPr>
        <p:spPr>
          <a:xfrm>
            <a:off x="5951622" y="4675521"/>
            <a:ext cx="4697504" cy="523220"/>
          </a:xfrm>
          <a:prstGeom prst="rect">
            <a:avLst/>
          </a:prstGeom>
          <a:noFill/>
        </p:spPr>
        <p:txBody>
          <a:bodyPr wrap="none" rtlCol="0">
            <a:spAutoFit/>
          </a:bodyPr>
          <a:lstStyle/>
          <a:p>
            <a:r>
              <a:rPr lang="en-US" sz="2800" dirty="0">
                <a:solidFill>
                  <a:srgbClr val="FF0000"/>
                </a:solidFill>
              </a:rPr>
              <a:t>The </a:t>
            </a:r>
            <a:r>
              <a:rPr lang="en-US" sz="2800" b="1" dirty="0">
                <a:solidFill>
                  <a:srgbClr val="FF0000"/>
                </a:solidFill>
              </a:rPr>
              <a:t>Representation</a:t>
            </a:r>
            <a:r>
              <a:rPr lang="en-US" sz="2800" dirty="0">
                <a:solidFill>
                  <a:srgbClr val="FF0000"/>
                </a:solidFill>
              </a:rPr>
              <a:t> “Problem”</a:t>
            </a:r>
          </a:p>
        </p:txBody>
      </p:sp>
    </p:spTree>
    <p:extLst>
      <p:ext uri="{BB962C8B-B14F-4D97-AF65-F5344CB8AC3E}">
        <p14:creationId xmlns:p14="http://schemas.microsoft.com/office/powerpoint/2010/main" val="280025092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5"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4005"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1" fill="hold"/>
                                        <p:tgtEl>
                                          <p:spTgt spid="7"/>
                                        </p:tgtEl>
                                      </p:cBhvr>
                                    </p:cmd>
                                  </p:childTnLst>
                                </p:cTn>
                              </p:par>
                            </p:childTnLst>
                          </p:cTn>
                        </p:par>
                      </p:childTnLst>
                    </p:cTn>
                  </p:par>
                </p:childTnLst>
              </p:cTn>
              <p:nextCondLst>
                <p:cond evt="onClick" delay="0">
                  <p:tgtEl>
                    <p:spTgt spid="7"/>
                  </p:tgtEl>
                </p:cond>
              </p:nextCondLst>
            </p:seq>
            <p:audio>
              <p:cMediaNode vol="80000">
                <p:cTn id="19" fill="hold" display="0">
                  <p:stCondLst>
                    <p:cond delay="indefinite"/>
                  </p:stCondLst>
                  <p:endCondLst>
                    <p:cond evt="onStopAudio" delay="0">
                      <p:tgtEl>
                        <p:sldTgt/>
                      </p:tgtEl>
                    </p:cond>
                  </p:endCondLst>
                </p:cTn>
                <p:tgtEl>
                  <p:spTgt spid="7"/>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DC03-CFD3-6C43-BFD5-94FBF070EEBB}"/>
              </a:ext>
            </a:extLst>
          </p:cNvPr>
          <p:cNvSpPr>
            <a:spLocks noGrp="1"/>
          </p:cNvSpPr>
          <p:nvPr>
            <p:ph type="title"/>
          </p:nvPr>
        </p:nvSpPr>
        <p:spPr/>
        <p:txBody>
          <a:bodyPr/>
          <a:lstStyle/>
          <a:p>
            <a:r>
              <a:rPr lang="en-US" dirty="0"/>
              <a:t>Conceptual Blending</a:t>
            </a:r>
          </a:p>
        </p:txBody>
      </p:sp>
      <p:sp>
        <p:nvSpPr>
          <p:cNvPr id="6" name="Rectangle 5">
            <a:extLst>
              <a:ext uri="{FF2B5EF4-FFF2-40B4-BE49-F238E27FC236}">
                <a16:creationId xmlns:a16="http://schemas.microsoft.com/office/drawing/2014/main" id="{F235A0E8-4833-2B48-8134-1A0DFADEAFA7}"/>
              </a:ext>
            </a:extLst>
          </p:cNvPr>
          <p:cNvSpPr/>
          <p:nvPr/>
        </p:nvSpPr>
        <p:spPr>
          <a:xfrm>
            <a:off x="525381" y="1690689"/>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C5EFCA3-6306-8B45-8C7B-4D5952A4198C}"/>
              </a:ext>
            </a:extLst>
          </p:cNvPr>
          <p:cNvSpPr>
            <a:spLocks noGrp="1"/>
          </p:cNvSpPr>
          <p:nvPr>
            <p:ph type="ftr" sz="quarter" idx="11"/>
          </p:nvPr>
        </p:nvSpPr>
        <p:spPr/>
        <p:txBody>
          <a:bodyPr/>
          <a:lstStyle/>
          <a:p>
            <a:r>
              <a:rPr lang="en-US" dirty="0" err="1"/>
              <a:t>EvoMUSART</a:t>
            </a:r>
            <a:r>
              <a:rPr lang="en-US" dirty="0"/>
              <a:t> 2018, Parma, Italy</a:t>
            </a:r>
          </a:p>
        </p:txBody>
      </p:sp>
      <p:sp>
        <p:nvSpPr>
          <p:cNvPr id="5" name="TextBox 4">
            <a:extLst>
              <a:ext uri="{FF2B5EF4-FFF2-40B4-BE49-F238E27FC236}">
                <a16:creationId xmlns:a16="http://schemas.microsoft.com/office/drawing/2014/main" id="{D52786C6-EBCA-B04F-9ABD-0E166285EE40}"/>
              </a:ext>
            </a:extLst>
          </p:cNvPr>
          <p:cNvSpPr txBox="1"/>
          <p:nvPr/>
        </p:nvSpPr>
        <p:spPr>
          <a:xfrm>
            <a:off x="1700302" y="1722315"/>
            <a:ext cx="3188693" cy="523220"/>
          </a:xfrm>
          <a:prstGeom prst="rect">
            <a:avLst/>
          </a:prstGeom>
          <a:noFill/>
        </p:spPr>
        <p:txBody>
          <a:bodyPr wrap="square" rtlCol="0">
            <a:spAutoFit/>
          </a:bodyPr>
          <a:lstStyle/>
          <a:p>
            <a:pPr algn="ctr"/>
            <a:r>
              <a:rPr lang="en-US" sz="2800" b="1" dirty="0"/>
              <a:t>Theory for Analysis</a:t>
            </a:r>
          </a:p>
        </p:txBody>
      </p:sp>
      <p:sp>
        <p:nvSpPr>
          <p:cNvPr id="7" name="TextBox 6">
            <a:extLst>
              <a:ext uri="{FF2B5EF4-FFF2-40B4-BE49-F238E27FC236}">
                <a16:creationId xmlns:a16="http://schemas.microsoft.com/office/drawing/2014/main" id="{DB535AE3-0347-FD46-BDB7-B91228DCA3D2}"/>
              </a:ext>
            </a:extLst>
          </p:cNvPr>
          <p:cNvSpPr txBox="1"/>
          <p:nvPr/>
        </p:nvSpPr>
        <p:spPr>
          <a:xfrm>
            <a:off x="1700302" y="2826633"/>
            <a:ext cx="3188693" cy="523220"/>
          </a:xfrm>
          <a:prstGeom prst="rect">
            <a:avLst/>
          </a:prstGeom>
          <a:noFill/>
        </p:spPr>
        <p:txBody>
          <a:bodyPr wrap="square" rtlCol="0">
            <a:spAutoFit/>
          </a:bodyPr>
          <a:lstStyle/>
          <a:p>
            <a:pPr algn="ctr"/>
            <a:r>
              <a:rPr lang="en-US" sz="2800" dirty="0" err="1"/>
              <a:t>Fauconier</a:t>
            </a:r>
            <a:r>
              <a:rPr lang="en-US" sz="2800" dirty="0"/>
              <a:t> &amp; Turner</a:t>
            </a:r>
          </a:p>
        </p:txBody>
      </p:sp>
      <p:sp>
        <p:nvSpPr>
          <p:cNvPr id="8" name="TextBox 7">
            <a:extLst>
              <a:ext uri="{FF2B5EF4-FFF2-40B4-BE49-F238E27FC236}">
                <a16:creationId xmlns:a16="http://schemas.microsoft.com/office/drawing/2014/main" id="{D4778783-47A0-EE4E-A670-7CB9E49E2E8F}"/>
              </a:ext>
            </a:extLst>
          </p:cNvPr>
          <p:cNvSpPr txBox="1"/>
          <p:nvPr/>
        </p:nvSpPr>
        <p:spPr>
          <a:xfrm>
            <a:off x="601740" y="3401559"/>
            <a:ext cx="5374270" cy="523220"/>
          </a:xfrm>
          <a:prstGeom prst="rect">
            <a:avLst/>
          </a:prstGeom>
          <a:noFill/>
        </p:spPr>
        <p:txBody>
          <a:bodyPr wrap="square" rtlCol="0">
            <a:spAutoFit/>
          </a:bodyPr>
          <a:lstStyle/>
          <a:p>
            <a:pPr algn="ctr"/>
            <a:r>
              <a:rPr lang="en-US" sz="2800" dirty="0"/>
              <a:t>Method for </a:t>
            </a:r>
            <a:r>
              <a:rPr lang="en-US" sz="2800" b="1" dirty="0"/>
              <a:t>explaining</a:t>
            </a:r>
            <a:r>
              <a:rPr lang="en-US" sz="2800" dirty="0"/>
              <a:t> objects</a:t>
            </a:r>
          </a:p>
        </p:txBody>
      </p:sp>
      <p:sp>
        <p:nvSpPr>
          <p:cNvPr id="9" name="TextBox 8">
            <a:extLst>
              <a:ext uri="{FF2B5EF4-FFF2-40B4-BE49-F238E27FC236}">
                <a16:creationId xmlns:a16="http://schemas.microsoft.com/office/drawing/2014/main" id="{59150324-C9B4-A04A-B0F6-0FEEC7346332}"/>
              </a:ext>
            </a:extLst>
          </p:cNvPr>
          <p:cNvSpPr txBox="1"/>
          <p:nvPr/>
        </p:nvSpPr>
        <p:spPr>
          <a:xfrm>
            <a:off x="1700302" y="2300327"/>
            <a:ext cx="3188693" cy="523220"/>
          </a:xfrm>
          <a:prstGeom prst="rect">
            <a:avLst/>
          </a:prstGeom>
          <a:noFill/>
        </p:spPr>
        <p:txBody>
          <a:bodyPr wrap="square" rtlCol="0">
            <a:spAutoFit/>
          </a:bodyPr>
          <a:lstStyle/>
          <a:p>
            <a:pPr algn="ctr"/>
            <a:r>
              <a:rPr lang="en-US" sz="2800" dirty="0"/>
              <a:t>Cognitive theory</a:t>
            </a:r>
          </a:p>
        </p:txBody>
      </p:sp>
      <p:sp>
        <p:nvSpPr>
          <p:cNvPr id="10" name="TextBox 9">
            <a:extLst>
              <a:ext uri="{FF2B5EF4-FFF2-40B4-BE49-F238E27FC236}">
                <a16:creationId xmlns:a16="http://schemas.microsoft.com/office/drawing/2014/main" id="{22751381-AAC7-5B4A-821D-A377BF699560}"/>
              </a:ext>
            </a:extLst>
          </p:cNvPr>
          <p:cNvSpPr txBox="1"/>
          <p:nvPr/>
        </p:nvSpPr>
        <p:spPr>
          <a:xfrm>
            <a:off x="601740" y="4000054"/>
            <a:ext cx="5374270" cy="523220"/>
          </a:xfrm>
          <a:prstGeom prst="rect">
            <a:avLst/>
          </a:prstGeom>
          <a:noFill/>
        </p:spPr>
        <p:txBody>
          <a:bodyPr wrap="square" rtlCol="0">
            <a:spAutoFit/>
          </a:bodyPr>
          <a:lstStyle/>
          <a:p>
            <a:pPr algn="ctr"/>
            <a:r>
              <a:rPr lang="en-US" sz="2800" dirty="0" err="1"/>
              <a:t>Analysing</a:t>
            </a:r>
            <a:r>
              <a:rPr lang="en-US" sz="2800" dirty="0"/>
              <a:t> creative “ideas”</a:t>
            </a:r>
          </a:p>
        </p:txBody>
      </p:sp>
      <p:sp>
        <p:nvSpPr>
          <p:cNvPr id="11" name="TextBox 10">
            <a:extLst>
              <a:ext uri="{FF2B5EF4-FFF2-40B4-BE49-F238E27FC236}">
                <a16:creationId xmlns:a16="http://schemas.microsoft.com/office/drawing/2014/main" id="{6F5BD7EC-E7D3-0547-B096-333FBA5F79C8}"/>
              </a:ext>
            </a:extLst>
          </p:cNvPr>
          <p:cNvSpPr txBox="1"/>
          <p:nvPr/>
        </p:nvSpPr>
        <p:spPr>
          <a:xfrm>
            <a:off x="689649" y="4551372"/>
            <a:ext cx="5374270" cy="523220"/>
          </a:xfrm>
          <a:prstGeom prst="rect">
            <a:avLst/>
          </a:prstGeom>
          <a:noFill/>
        </p:spPr>
        <p:txBody>
          <a:bodyPr wrap="square" rtlCol="0">
            <a:spAutoFit/>
          </a:bodyPr>
          <a:lstStyle/>
          <a:p>
            <a:pPr algn="ctr"/>
            <a:r>
              <a:rPr lang="en-US" sz="2800" dirty="0"/>
              <a:t>Depends on researcher’s intuition</a:t>
            </a:r>
          </a:p>
        </p:txBody>
      </p:sp>
      <p:sp>
        <p:nvSpPr>
          <p:cNvPr id="12" name="Rectangle 11">
            <a:extLst>
              <a:ext uri="{FF2B5EF4-FFF2-40B4-BE49-F238E27FC236}">
                <a16:creationId xmlns:a16="http://schemas.microsoft.com/office/drawing/2014/main" id="{DD5EA676-4E17-3441-92E8-F151B3205815}"/>
              </a:ext>
            </a:extLst>
          </p:cNvPr>
          <p:cNvSpPr/>
          <p:nvPr/>
        </p:nvSpPr>
        <p:spPr>
          <a:xfrm>
            <a:off x="6228186" y="1690688"/>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0024D0-DAD4-0D44-BB7A-A149889210AD}"/>
              </a:ext>
            </a:extLst>
          </p:cNvPr>
          <p:cNvSpPr txBox="1"/>
          <p:nvPr/>
        </p:nvSpPr>
        <p:spPr>
          <a:xfrm>
            <a:off x="6749469" y="1746378"/>
            <a:ext cx="4495964" cy="523220"/>
          </a:xfrm>
          <a:prstGeom prst="rect">
            <a:avLst/>
          </a:prstGeom>
          <a:noFill/>
        </p:spPr>
        <p:txBody>
          <a:bodyPr wrap="square" rtlCol="0">
            <a:spAutoFit/>
          </a:bodyPr>
          <a:lstStyle/>
          <a:p>
            <a:pPr algn="ctr"/>
            <a:r>
              <a:rPr lang="en-US" sz="2800" b="1" dirty="0"/>
              <a:t>Development for generation</a:t>
            </a:r>
          </a:p>
        </p:txBody>
      </p:sp>
      <p:sp>
        <p:nvSpPr>
          <p:cNvPr id="14" name="TextBox 13">
            <a:extLst>
              <a:ext uri="{FF2B5EF4-FFF2-40B4-BE49-F238E27FC236}">
                <a16:creationId xmlns:a16="http://schemas.microsoft.com/office/drawing/2014/main" id="{481D4D98-60CE-FC4E-8DD8-05B7DB556E8B}"/>
              </a:ext>
            </a:extLst>
          </p:cNvPr>
          <p:cNvSpPr txBox="1"/>
          <p:nvPr/>
        </p:nvSpPr>
        <p:spPr>
          <a:xfrm>
            <a:off x="7022104" y="2372516"/>
            <a:ext cx="3950694" cy="523220"/>
          </a:xfrm>
          <a:prstGeom prst="rect">
            <a:avLst/>
          </a:prstGeom>
          <a:noFill/>
        </p:spPr>
        <p:txBody>
          <a:bodyPr wrap="square" rtlCol="0">
            <a:spAutoFit/>
          </a:bodyPr>
          <a:lstStyle/>
          <a:p>
            <a:pPr algn="ctr"/>
            <a:r>
              <a:rPr lang="en-US" sz="2800" dirty="0"/>
              <a:t>Based on category theory</a:t>
            </a:r>
          </a:p>
        </p:txBody>
      </p:sp>
      <p:sp>
        <p:nvSpPr>
          <p:cNvPr id="15" name="TextBox 14">
            <a:extLst>
              <a:ext uri="{FF2B5EF4-FFF2-40B4-BE49-F238E27FC236}">
                <a16:creationId xmlns:a16="http://schemas.microsoft.com/office/drawing/2014/main" id="{8AD160D7-72F0-5740-BE74-644AEEFB07A4}"/>
              </a:ext>
            </a:extLst>
          </p:cNvPr>
          <p:cNvSpPr txBox="1"/>
          <p:nvPr/>
        </p:nvSpPr>
        <p:spPr>
          <a:xfrm>
            <a:off x="7403105" y="2850696"/>
            <a:ext cx="3188693" cy="523220"/>
          </a:xfrm>
          <a:prstGeom prst="rect">
            <a:avLst/>
          </a:prstGeom>
          <a:noFill/>
        </p:spPr>
        <p:txBody>
          <a:bodyPr wrap="square" rtlCol="0">
            <a:spAutoFit/>
          </a:bodyPr>
          <a:lstStyle/>
          <a:p>
            <a:pPr algn="ctr"/>
            <a:r>
              <a:rPr lang="en-US" sz="2800" dirty="0" err="1"/>
              <a:t>Goguen</a:t>
            </a:r>
            <a:endParaRPr lang="en-US" sz="2800" dirty="0"/>
          </a:p>
        </p:txBody>
      </p:sp>
      <p:sp>
        <p:nvSpPr>
          <p:cNvPr id="16" name="TextBox 15">
            <a:extLst>
              <a:ext uri="{FF2B5EF4-FFF2-40B4-BE49-F238E27FC236}">
                <a16:creationId xmlns:a16="http://schemas.microsoft.com/office/drawing/2014/main" id="{EFCA0CE9-84B5-9C41-91B9-BB9D103CE707}"/>
              </a:ext>
            </a:extLst>
          </p:cNvPr>
          <p:cNvSpPr txBox="1"/>
          <p:nvPr/>
        </p:nvSpPr>
        <p:spPr>
          <a:xfrm>
            <a:off x="6310316" y="3425622"/>
            <a:ext cx="5374270" cy="523220"/>
          </a:xfrm>
          <a:prstGeom prst="rect">
            <a:avLst/>
          </a:prstGeom>
          <a:noFill/>
        </p:spPr>
        <p:txBody>
          <a:bodyPr wrap="square" rtlCol="0">
            <a:spAutoFit/>
          </a:bodyPr>
          <a:lstStyle/>
          <a:p>
            <a:pPr algn="ctr"/>
            <a:r>
              <a:rPr lang="en-US" sz="2800" dirty="0"/>
              <a:t>Method for </a:t>
            </a:r>
            <a:r>
              <a:rPr lang="en-US" sz="2800" b="1" dirty="0"/>
              <a:t>generating</a:t>
            </a:r>
            <a:r>
              <a:rPr lang="en-US" sz="2800" dirty="0"/>
              <a:t> objects</a:t>
            </a:r>
          </a:p>
        </p:txBody>
      </p:sp>
      <p:sp>
        <p:nvSpPr>
          <p:cNvPr id="17" name="TextBox 16">
            <a:extLst>
              <a:ext uri="{FF2B5EF4-FFF2-40B4-BE49-F238E27FC236}">
                <a16:creationId xmlns:a16="http://schemas.microsoft.com/office/drawing/2014/main" id="{E9557A9A-FA47-A546-8295-589B65C90F5D}"/>
              </a:ext>
            </a:extLst>
          </p:cNvPr>
          <p:cNvSpPr txBox="1"/>
          <p:nvPr/>
        </p:nvSpPr>
        <p:spPr>
          <a:xfrm>
            <a:off x="6310316" y="3975991"/>
            <a:ext cx="5374270" cy="523220"/>
          </a:xfrm>
          <a:prstGeom prst="rect">
            <a:avLst/>
          </a:prstGeom>
          <a:noFill/>
        </p:spPr>
        <p:txBody>
          <a:bodyPr wrap="square" rtlCol="0">
            <a:spAutoFit/>
          </a:bodyPr>
          <a:lstStyle/>
          <a:p>
            <a:pPr algn="ctr"/>
            <a:r>
              <a:rPr lang="en-US" sz="2800" dirty="0"/>
              <a:t>Combining properties &amp; relations</a:t>
            </a:r>
          </a:p>
        </p:txBody>
      </p:sp>
      <p:sp>
        <p:nvSpPr>
          <p:cNvPr id="18" name="TextBox 17">
            <a:extLst>
              <a:ext uri="{FF2B5EF4-FFF2-40B4-BE49-F238E27FC236}">
                <a16:creationId xmlns:a16="http://schemas.microsoft.com/office/drawing/2014/main" id="{CE3C085F-BA86-4047-ABD2-1C318C8C6CD8}"/>
              </a:ext>
            </a:extLst>
          </p:cNvPr>
          <p:cNvSpPr txBox="1"/>
          <p:nvPr/>
        </p:nvSpPr>
        <p:spPr>
          <a:xfrm>
            <a:off x="6379457" y="4527309"/>
            <a:ext cx="5235988" cy="523220"/>
          </a:xfrm>
          <a:prstGeom prst="rect">
            <a:avLst/>
          </a:prstGeom>
          <a:noFill/>
        </p:spPr>
        <p:txBody>
          <a:bodyPr wrap="square" rtlCol="0">
            <a:spAutoFit/>
          </a:bodyPr>
          <a:lstStyle/>
          <a:p>
            <a:pPr algn="ctr"/>
            <a:r>
              <a:rPr lang="en-US" sz="2800" dirty="0"/>
              <a:t>Depends on representation</a:t>
            </a:r>
          </a:p>
        </p:txBody>
      </p:sp>
      <p:sp>
        <p:nvSpPr>
          <p:cNvPr id="20" name="TextBox 19">
            <a:extLst>
              <a:ext uri="{FF2B5EF4-FFF2-40B4-BE49-F238E27FC236}">
                <a16:creationId xmlns:a16="http://schemas.microsoft.com/office/drawing/2014/main" id="{AEC38836-25D5-FD41-BAB0-9947AD755740}"/>
              </a:ext>
            </a:extLst>
          </p:cNvPr>
          <p:cNvSpPr txBox="1"/>
          <p:nvPr/>
        </p:nvSpPr>
        <p:spPr>
          <a:xfrm>
            <a:off x="665585" y="5087521"/>
            <a:ext cx="5374270" cy="523220"/>
          </a:xfrm>
          <a:prstGeom prst="rect">
            <a:avLst/>
          </a:prstGeom>
          <a:noFill/>
        </p:spPr>
        <p:txBody>
          <a:bodyPr wrap="square" rtlCol="0">
            <a:spAutoFit/>
          </a:bodyPr>
          <a:lstStyle/>
          <a:p>
            <a:pPr algn="ctr"/>
            <a:r>
              <a:rPr lang="en-US" sz="2800" dirty="0"/>
              <a:t>High-level representation</a:t>
            </a:r>
          </a:p>
        </p:txBody>
      </p:sp>
      <p:sp>
        <p:nvSpPr>
          <p:cNvPr id="21" name="TextBox 20">
            <a:extLst>
              <a:ext uri="{FF2B5EF4-FFF2-40B4-BE49-F238E27FC236}">
                <a16:creationId xmlns:a16="http://schemas.microsoft.com/office/drawing/2014/main" id="{3F8E9962-3D62-DA49-AE09-B9F53EA9C1B8}"/>
              </a:ext>
            </a:extLst>
          </p:cNvPr>
          <p:cNvSpPr txBox="1"/>
          <p:nvPr/>
        </p:nvSpPr>
        <p:spPr>
          <a:xfrm>
            <a:off x="6310316" y="5075891"/>
            <a:ext cx="5374270" cy="523220"/>
          </a:xfrm>
          <a:prstGeom prst="rect">
            <a:avLst/>
          </a:prstGeom>
          <a:noFill/>
        </p:spPr>
        <p:txBody>
          <a:bodyPr wrap="square" rtlCol="0">
            <a:spAutoFit/>
          </a:bodyPr>
          <a:lstStyle/>
          <a:p>
            <a:pPr algn="ctr"/>
            <a:r>
              <a:rPr lang="en-US" sz="2800" dirty="0"/>
              <a:t>Low-level representation</a:t>
            </a:r>
          </a:p>
        </p:txBody>
      </p:sp>
    </p:spTree>
    <p:extLst>
      <p:ext uri="{BB962C8B-B14F-4D97-AF65-F5344CB8AC3E}">
        <p14:creationId xmlns:p14="http://schemas.microsoft.com/office/powerpoint/2010/main" val="15470196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DC03-CFD3-6C43-BFD5-94FBF070EEBB}"/>
              </a:ext>
            </a:extLst>
          </p:cNvPr>
          <p:cNvSpPr>
            <a:spLocks noGrp="1"/>
          </p:cNvSpPr>
          <p:nvPr>
            <p:ph type="title"/>
          </p:nvPr>
        </p:nvSpPr>
        <p:spPr/>
        <p:txBody>
          <a:bodyPr/>
          <a:lstStyle/>
          <a:p>
            <a:r>
              <a:rPr lang="en-US" dirty="0"/>
              <a:t>Conceptual Blending</a:t>
            </a:r>
          </a:p>
        </p:txBody>
      </p:sp>
      <p:sp>
        <p:nvSpPr>
          <p:cNvPr id="6" name="Rectangle 5">
            <a:extLst>
              <a:ext uri="{FF2B5EF4-FFF2-40B4-BE49-F238E27FC236}">
                <a16:creationId xmlns:a16="http://schemas.microsoft.com/office/drawing/2014/main" id="{F235A0E8-4833-2B48-8134-1A0DFADEAFA7}"/>
              </a:ext>
            </a:extLst>
          </p:cNvPr>
          <p:cNvSpPr/>
          <p:nvPr/>
        </p:nvSpPr>
        <p:spPr>
          <a:xfrm>
            <a:off x="525381" y="1690689"/>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C5EFCA3-6306-8B45-8C7B-4D5952A4198C}"/>
              </a:ext>
            </a:extLst>
          </p:cNvPr>
          <p:cNvSpPr>
            <a:spLocks noGrp="1"/>
          </p:cNvSpPr>
          <p:nvPr>
            <p:ph type="ftr" sz="quarter" idx="11"/>
          </p:nvPr>
        </p:nvSpPr>
        <p:spPr/>
        <p:txBody>
          <a:bodyPr/>
          <a:lstStyle/>
          <a:p>
            <a:r>
              <a:rPr lang="en-US" dirty="0" err="1"/>
              <a:t>EvoMUSART</a:t>
            </a:r>
            <a:r>
              <a:rPr lang="en-US" dirty="0"/>
              <a:t> 2018, Parma, Italy</a:t>
            </a:r>
          </a:p>
        </p:txBody>
      </p:sp>
      <p:sp>
        <p:nvSpPr>
          <p:cNvPr id="5" name="TextBox 4">
            <a:extLst>
              <a:ext uri="{FF2B5EF4-FFF2-40B4-BE49-F238E27FC236}">
                <a16:creationId xmlns:a16="http://schemas.microsoft.com/office/drawing/2014/main" id="{D52786C6-EBCA-B04F-9ABD-0E166285EE40}"/>
              </a:ext>
            </a:extLst>
          </p:cNvPr>
          <p:cNvSpPr txBox="1"/>
          <p:nvPr/>
        </p:nvSpPr>
        <p:spPr>
          <a:xfrm>
            <a:off x="1700302" y="1722315"/>
            <a:ext cx="3188693" cy="523220"/>
          </a:xfrm>
          <a:prstGeom prst="rect">
            <a:avLst/>
          </a:prstGeom>
          <a:noFill/>
        </p:spPr>
        <p:txBody>
          <a:bodyPr wrap="square" rtlCol="0">
            <a:spAutoFit/>
          </a:bodyPr>
          <a:lstStyle/>
          <a:p>
            <a:pPr algn="ctr"/>
            <a:r>
              <a:rPr lang="en-US" sz="2800" b="1" dirty="0"/>
              <a:t>Theory for Analysis</a:t>
            </a:r>
          </a:p>
        </p:txBody>
      </p:sp>
      <p:sp>
        <p:nvSpPr>
          <p:cNvPr id="7" name="TextBox 6">
            <a:extLst>
              <a:ext uri="{FF2B5EF4-FFF2-40B4-BE49-F238E27FC236}">
                <a16:creationId xmlns:a16="http://schemas.microsoft.com/office/drawing/2014/main" id="{DB535AE3-0347-FD46-BDB7-B91228DCA3D2}"/>
              </a:ext>
            </a:extLst>
          </p:cNvPr>
          <p:cNvSpPr txBox="1"/>
          <p:nvPr/>
        </p:nvSpPr>
        <p:spPr>
          <a:xfrm>
            <a:off x="1700302" y="2826633"/>
            <a:ext cx="3188693" cy="523220"/>
          </a:xfrm>
          <a:prstGeom prst="rect">
            <a:avLst/>
          </a:prstGeom>
          <a:noFill/>
        </p:spPr>
        <p:txBody>
          <a:bodyPr wrap="square" rtlCol="0">
            <a:spAutoFit/>
          </a:bodyPr>
          <a:lstStyle/>
          <a:p>
            <a:pPr algn="ctr"/>
            <a:r>
              <a:rPr lang="en-US" sz="2800" dirty="0" err="1"/>
              <a:t>Fauconier</a:t>
            </a:r>
            <a:r>
              <a:rPr lang="en-US" sz="2800" dirty="0"/>
              <a:t> &amp; Turner</a:t>
            </a:r>
          </a:p>
        </p:txBody>
      </p:sp>
      <p:sp>
        <p:nvSpPr>
          <p:cNvPr id="8" name="TextBox 7">
            <a:extLst>
              <a:ext uri="{FF2B5EF4-FFF2-40B4-BE49-F238E27FC236}">
                <a16:creationId xmlns:a16="http://schemas.microsoft.com/office/drawing/2014/main" id="{D4778783-47A0-EE4E-A670-7CB9E49E2E8F}"/>
              </a:ext>
            </a:extLst>
          </p:cNvPr>
          <p:cNvSpPr txBox="1"/>
          <p:nvPr/>
        </p:nvSpPr>
        <p:spPr>
          <a:xfrm>
            <a:off x="601740" y="3401559"/>
            <a:ext cx="5374270" cy="523220"/>
          </a:xfrm>
          <a:prstGeom prst="rect">
            <a:avLst/>
          </a:prstGeom>
          <a:noFill/>
        </p:spPr>
        <p:txBody>
          <a:bodyPr wrap="square" rtlCol="0">
            <a:spAutoFit/>
          </a:bodyPr>
          <a:lstStyle/>
          <a:p>
            <a:pPr algn="ctr"/>
            <a:r>
              <a:rPr lang="en-US" sz="2800" dirty="0"/>
              <a:t>Method for </a:t>
            </a:r>
            <a:r>
              <a:rPr lang="en-US" sz="2800" b="1" dirty="0"/>
              <a:t>explaining</a:t>
            </a:r>
            <a:r>
              <a:rPr lang="en-US" sz="2800" dirty="0"/>
              <a:t> objects</a:t>
            </a:r>
          </a:p>
        </p:txBody>
      </p:sp>
      <p:sp>
        <p:nvSpPr>
          <p:cNvPr id="9" name="TextBox 8">
            <a:extLst>
              <a:ext uri="{FF2B5EF4-FFF2-40B4-BE49-F238E27FC236}">
                <a16:creationId xmlns:a16="http://schemas.microsoft.com/office/drawing/2014/main" id="{59150324-C9B4-A04A-B0F6-0FEEC7346332}"/>
              </a:ext>
            </a:extLst>
          </p:cNvPr>
          <p:cNvSpPr txBox="1"/>
          <p:nvPr/>
        </p:nvSpPr>
        <p:spPr>
          <a:xfrm>
            <a:off x="1700302" y="2300327"/>
            <a:ext cx="3188693" cy="523220"/>
          </a:xfrm>
          <a:prstGeom prst="rect">
            <a:avLst/>
          </a:prstGeom>
          <a:noFill/>
        </p:spPr>
        <p:txBody>
          <a:bodyPr wrap="square" rtlCol="0">
            <a:spAutoFit/>
          </a:bodyPr>
          <a:lstStyle/>
          <a:p>
            <a:pPr algn="ctr"/>
            <a:r>
              <a:rPr lang="en-US" sz="2800" dirty="0"/>
              <a:t>Cognitive theory</a:t>
            </a:r>
          </a:p>
        </p:txBody>
      </p:sp>
      <p:sp>
        <p:nvSpPr>
          <p:cNvPr id="10" name="TextBox 9">
            <a:extLst>
              <a:ext uri="{FF2B5EF4-FFF2-40B4-BE49-F238E27FC236}">
                <a16:creationId xmlns:a16="http://schemas.microsoft.com/office/drawing/2014/main" id="{22751381-AAC7-5B4A-821D-A377BF699560}"/>
              </a:ext>
            </a:extLst>
          </p:cNvPr>
          <p:cNvSpPr txBox="1"/>
          <p:nvPr/>
        </p:nvSpPr>
        <p:spPr>
          <a:xfrm>
            <a:off x="601740" y="4000054"/>
            <a:ext cx="5374270" cy="523220"/>
          </a:xfrm>
          <a:prstGeom prst="rect">
            <a:avLst/>
          </a:prstGeom>
          <a:noFill/>
        </p:spPr>
        <p:txBody>
          <a:bodyPr wrap="square" rtlCol="0">
            <a:spAutoFit/>
          </a:bodyPr>
          <a:lstStyle/>
          <a:p>
            <a:pPr algn="ctr"/>
            <a:r>
              <a:rPr lang="en-US" sz="2800" dirty="0" err="1"/>
              <a:t>Analysing</a:t>
            </a:r>
            <a:r>
              <a:rPr lang="en-US" sz="2800" dirty="0"/>
              <a:t> creative “ideas”</a:t>
            </a:r>
          </a:p>
        </p:txBody>
      </p:sp>
      <p:sp>
        <p:nvSpPr>
          <p:cNvPr id="11" name="TextBox 10">
            <a:extLst>
              <a:ext uri="{FF2B5EF4-FFF2-40B4-BE49-F238E27FC236}">
                <a16:creationId xmlns:a16="http://schemas.microsoft.com/office/drawing/2014/main" id="{6F5BD7EC-E7D3-0547-B096-333FBA5F79C8}"/>
              </a:ext>
            </a:extLst>
          </p:cNvPr>
          <p:cNvSpPr txBox="1"/>
          <p:nvPr/>
        </p:nvSpPr>
        <p:spPr>
          <a:xfrm>
            <a:off x="689649" y="4551372"/>
            <a:ext cx="5374270" cy="523220"/>
          </a:xfrm>
          <a:prstGeom prst="rect">
            <a:avLst/>
          </a:prstGeom>
          <a:noFill/>
        </p:spPr>
        <p:txBody>
          <a:bodyPr wrap="square" rtlCol="0">
            <a:spAutoFit/>
          </a:bodyPr>
          <a:lstStyle/>
          <a:p>
            <a:pPr algn="ctr"/>
            <a:r>
              <a:rPr lang="en-US" sz="2800" dirty="0"/>
              <a:t>Depends on researcher’s intuition</a:t>
            </a:r>
          </a:p>
        </p:txBody>
      </p:sp>
      <p:sp>
        <p:nvSpPr>
          <p:cNvPr id="12" name="Rectangle 11">
            <a:extLst>
              <a:ext uri="{FF2B5EF4-FFF2-40B4-BE49-F238E27FC236}">
                <a16:creationId xmlns:a16="http://schemas.microsoft.com/office/drawing/2014/main" id="{DD5EA676-4E17-3441-92E8-F151B3205815}"/>
              </a:ext>
            </a:extLst>
          </p:cNvPr>
          <p:cNvSpPr/>
          <p:nvPr/>
        </p:nvSpPr>
        <p:spPr>
          <a:xfrm>
            <a:off x="6228186" y="1690688"/>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0024D0-DAD4-0D44-BB7A-A149889210AD}"/>
              </a:ext>
            </a:extLst>
          </p:cNvPr>
          <p:cNvSpPr txBox="1"/>
          <p:nvPr/>
        </p:nvSpPr>
        <p:spPr>
          <a:xfrm>
            <a:off x="6749469" y="1746378"/>
            <a:ext cx="4495964" cy="523220"/>
          </a:xfrm>
          <a:prstGeom prst="rect">
            <a:avLst/>
          </a:prstGeom>
          <a:noFill/>
        </p:spPr>
        <p:txBody>
          <a:bodyPr wrap="square" rtlCol="0">
            <a:spAutoFit/>
          </a:bodyPr>
          <a:lstStyle/>
          <a:p>
            <a:pPr algn="ctr"/>
            <a:r>
              <a:rPr lang="en-US" sz="2800" b="1" dirty="0"/>
              <a:t>Development for generation</a:t>
            </a:r>
          </a:p>
        </p:txBody>
      </p:sp>
      <p:sp>
        <p:nvSpPr>
          <p:cNvPr id="14" name="TextBox 13">
            <a:extLst>
              <a:ext uri="{FF2B5EF4-FFF2-40B4-BE49-F238E27FC236}">
                <a16:creationId xmlns:a16="http://schemas.microsoft.com/office/drawing/2014/main" id="{481D4D98-60CE-FC4E-8DD8-05B7DB556E8B}"/>
              </a:ext>
            </a:extLst>
          </p:cNvPr>
          <p:cNvSpPr txBox="1"/>
          <p:nvPr/>
        </p:nvSpPr>
        <p:spPr>
          <a:xfrm>
            <a:off x="7022104" y="2372516"/>
            <a:ext cx="3950694" cy="523220"/>
          </a:xfrm>
          <a:prstGeom prst="rect">
            <a:avLst/>
          </a:prstGeom>
          <a:noFill/>
        </p:spPr>
        <p:txBody>
          <a:bodyPr wrap="square" rtlCol="0">
            <a:spAutoFit/>
          </a:bodyPr>
          <a:lstStyle/>
          <a:p>
            <a:pPr algn="ctr"/>
            <a:r>
              <a:rPr lang="en-US" sz="2800" dirty="0"/>
              <a:t>Based on category theory</a:t>
            </a:r>
          </a:p>
        </p:txBody>
      </p:sp>
      <p:sp>
        <p:nvSpPr>
          <p:cNvPr id="15" name="TextBox 14">
            <a:extLst>
              <a:ext uri="{FF2B5EF4-FFF2-40B4-BE49-F238E27FC236}">
                <a16:creationId xmlns:a16="http://schemas.microsoft.com/office/drawing/2014/main" id="{8AD160D7-72F0-5740-BE74-644AEEFB07A4}"/>
              </a:ext>
            </a:extLst>
          </p:cNvPr>
          <p:cNvSpPr txBox="1"/>
          <p:nvPr/>
        </p:nvSpPr>
        <p:spPr>
          <a:xfrm>
            <a:off x="7403105" y="2850696"/>
            <a:ext cx="3188693" cy="523220"/>
          </a:xfrm>
          <a:prstGeom prst="rect">
            <a:avLst/>
          </a:prstGeom>
          <a:noFill/>
        </p:spPr>
        <p:txBody>
          <a:bodyPr wrap="square" rtlCol="0">
            <a:spAutoFit/>
          </a:bodyPr>
          <a:lstStyle/>
          <a:p>
            <a:pPr algn="ctr"/>
            <a:r>
              <a:rPr lang="en-US" sz="2800" dirty="0" err="1"/>
              <a:t>Goguen</a:t>
            </a:r>
            <a:endParaRPr lang="en-US" sz="2800" dirty="0"/>
          </a:p>
        </p:txBody>
      </p:sp>
      <p:sp>
        <p:nvSpPr>
          <p:cNvPr id="16" name="TextBox 15">
            <a:extLst>
              <a:ext uri="{FF2B5EF4-FFF2-40B4-BE49-F238E27FC236}">
                <a16:creationId xmlns:a16="http://schemas.microsoft.com/office/drawing/2014/main" id="{EFCA0CE9-84B5-9C41-91B9-BB9D103CE707}"/>
              </a:ext>
            </a:extLst>
          </p:cNvPr>
          <p:cNvSpPr txBox="1"/>
          <p:nvPr/>
        </p:nvSpPr>
        <p:spPr>
          <a:xfrm>
            <a:off x="6310316" y="3425622"/>
            <a:ext cx="5374270" cy="523220"/>
          </a:xfrm>
          <a:prstGeom prst="rect">
            <a:avLst/>
          </a:prstGeom>
          <a:noFill/>
        </p:spPr>
        <p:txBody>
          <a:bodyPr wrap="square" rtlCol="0">
            <a:spAutoFit/>
          </a:bodyPr>
          <a:lstStyle/>
          <a:p>
            <a:pPr algn="ctr"/>
            <a:r>
              <a:rPr lang="en-US" sz="2800" dirty="0"/>
              <a:t>Method for </a:t>
            </a:r>
            <a:r>
              <a:rPr lang="en-US" sz="2800" b="1" dirty="0"/>
              <a:t>generating</a:t>
            </a:r>
            <a:r>
              <a:rPr lang="en-US" sz="2800" dirty="0"/>
              <a:t> objects</a:t>
            </a:r>
          </a:p>
        </p:txBody>
      </p:sp>
      <p:sp>
        <p:nvSpPr>
          <p:cNvPr id="17" name="TextBox 16">
            <a:extLst>
              <a:ext uri="{FF2B5EF4-FFF2-40B4-BE49-F238E27FC236}">
                <a16:creationId xmlns:a16="http://schemas.microsoft.com/office/drawing/2014/main" id="{E9557A9A-FA47-A546-8295-589B65C90F5D}"/>
              </a:ext>
            </a:extLst>
          </p:cNvPr>
          <p:cNvSpPr txBox="1"/>
          <p:nvPr/>
        </p:nvSpPr>
        <p:spPr>
          <a:xfrm>
            <a:off x="6310316" y="3975991"/>
            <a:ext cx="5374270" cy="523220"/>
          </a:xfrm>
          <a:prstGeom prst="rect">
            <a:avLst/>
          </a:prstGeom>
          <a:noFill/>
        </p:spPr>
        <p:txBody>
          <a:bodyPr wrap="square" rtlCol="0">
            <a:spAutoFit/>
          </a:bodyPr>
          <a:lstStyle/>
          <a:p>
            <a:pPr algn="ctr"/>
            <a:r>
              <a:rPr lang="en-US" sz="2800" dirty="0"/>
              <a:t>Combining properties &amp; relations</a:t>
            </a:r>
          </a:p>
        </p:txBody>
      </p:sp>
      <p:sp>
        <p:nvSpPr>
          <p:cNvPr id="18" name="TextBox 17">
            <a:extLst>
              <a:ext uri="{FF2B5EF4-FFF2-40B4-BE49-F238E27FC236}">
                <a16:creationId xmlns:a16="http://schemas.microsoft.com/office/drawing/2014/main" id="{CE3C085F-BA86-4047-ABD2-1C318C8C6CD8}"/>
              </a:ext>
            </a:extLst>
          </p:cNvPr>
          <p:cNvSpPr txBox="1"/>
          <p:nvPr/>
        </p:nvSpPr>
        <p:spPr>
          <a:xfrm>
            <a:off x="6379457" y="4527309"/>
            <a:ext cx="5235988" cy="523220"/>
          </a:xfrm>
          <a:prstGeom prst="rect">
            <a:avLst/>
          </a:prstGeom>
          <a:noFill/>
        </p:spPr>
        <p:txBody>
          <a:bodyPr wrap="square" rtlCol="0">
            <a:spAutoFit/>
          </a:bodyPr>
          <a:lstStyle/>
          <a:p>
            <a:pPr algn="ctr"/>
            <a:r>
              <a:rPr lang="en-US" sz="2800" dirty="0">
                <a:solidFill>
                  <a:schemeClr val="bg1">
                    <a:lumMod val="75000"/>
                  </a:schemeClr>
                </a:solidFill>
              </a:rPr>
              <a:t>Depends on representation</a:t>
            </a:r>
          </a:p>
        </p:txBody>
      </p:sp>
      <p:sp>
        <p:nvSpPr>
          <p:cNvPr id="20" name="TextBox 19">
            <a:extLst>
              <a:ext uri="{FF2B5EF4-FFF2-40B4-BE49-F238E27FC236}">
                <a16:creationId xmlns:a16="http://schemas.microsoft.com/office/drawing/2014/main" id="{AEC38836-25D5-FD41-BAB0-9947AD755740}"/>
              </a:ext>
            </a:extLst>
          </p:cNvPr>
          <p:cNvSpPr txBox="1"/>
          <p:nvPr/>
        </p:nvSpPr>
        <p:spPr>
          <a:xfrm>
            <a:off x="665585" y="5087521"/>
            <a:ext cx="5374270" cy="523220"/>
          </a:xfrm>
          <a:prstGeom prst="rect">
            <a:avLst/>
          </a:prstGeom>
          <a:noFill/>
        </p:spPr>
        <p:txBody>
          <a:bodyPr wrap="square" rtlCol="0">
            <a:spAutoFit/>
          </a:bodyPr>
          <a:lstStyle/>
          <a:p>
            <a:pPr algn="ctr"/>
            <a:r>
              <a:rPr lang="en-US" sz="2800" dirty="0"/>
              <a:t>High-level representation</a:t>
            </a:r>
          </a:p>
        </p:txBody>
      </p:sp>
      <p:sp>
        <p:nvSpPr>
          <p:cNvPr id="21" name="TextBox 20">
            <a:extLst>
              <a:ext uri="{FF2B5EF4-FFF2-40B4-BE49-F238E27FC236}">
                <a16:creationId xmlns:a16="http://schemas.microsoft.com/office/drawing/2014/main" id="{3F8E9962-3D62-DA49-AE09-B9F53EA9C1B8}"/>
              </a:ext>
            </a:extLst>
          </p:cNvPr>
          <p:cNvSpPr txBox="1"/>
          <p:nvPr/>
        </p:nvSpPr>
        <p:spPr>
          <a:xfrm>
            <a:off x="6310316" y="5075891"/>
            <a:ext cx="5374270" cy="523220"/>
          </a:xfrm>
          <a:prstGeom prst="rect">
            <a:avLst/>
          </a:prstGeom>
          <a:noFill/>
        </p:spPr>
        <p:txBody>
          <a:bodyPr wrap="square" rtlCol="0">
            <a:spAutoFit/>
          </a:bodyPr>
          <a:lstStyle/>
          <a:p>
            <a:pPr algn="ctr"/>
            <a:r>
              <a:rPr lang="en-US" sz="2800" dirty="0">
                <a:solidFill>
                  <a:schemeClr val="bg1">
                    <a:lumMod val="75000"/>
                  </a:schemeClr>
                </a:solidFill>
              </a:rPr>
              <a:t>Low-level representation</a:t>
            </a:r>
          </a:p>
        </p:txBody>
      </p:sp>
    </p:spTree>
    <p:extLst>
      <p:ext uri="{BB962C8B-B14F-4D97-AF65-F5344CB8AC3E}">
        <p14:creationId xmlns:p14="http://schemas.microsoft.com/office/powerpoint/2010/main" val="2459422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C7AF8-001C-254C-93E9-D265D4525341}"/>
              </a:ext>
            </a:extLst>
          </p:cNvPr>
          <p:cNvSpPr>
            <a:spLocks noGrp="1"/>
          </p:cNvSpPr>
          <p:nvPr>
            <p:ph type="title"/>
          </p:nvPr>
        </p:nvSpPr>
        <p:spPr/>
        <p:txBody>
          <a:bodyPr/>
          <a:lstStyle/>
          <a:p>
            <a:r>
              <a:rPr lang="en-US" dirty="0"/>
              <a:t>How much information is there in those </a:t>
            </a:r>
            <a:r>
              <a:rPr lang="en-US" dirty="0" err="1"/>
              <a:t>rPCPs</a:t>
            </a:r>
            <a:r>
              <a:rPr lang="en-US" dirty="0"/>
              <a:t>?</a:t>
            </a:r>
          </a:p>
        </p:txBody>
      </p:sp>
      <p:pic>
        <p:nvPicPr>
          <p:cNvPr id="5" name="Picture 4">
            <a:extLst>
              <a:ext uri="{FF2B5EF4-FFF2-40B4-BE49-F238E27FC236}">
                <a16:creationId xmlns:a16="http://schemas.microsoft.com/office/drawing/2014/main" id="{65C72591-DBE4-1C4A-80BD-23F18BC963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151718"/>
            <a:ext cx="4806245" cy="3604684"/>
          </a:xfrm>
          <a:prstGeom prst="rect">
            <a:avLst/>
          </a:prstGeom>
        </p:spPr>
      </p:pic>
      <p:pic>
        <p:nvPicPr>
          <p:cNvPr id="7" name="Picture 6">
            <a:extLst>
              <a:ext uri="{FF2B5EF4-FFF2-40B4-BE49-F238E27FC236}">
                <a16:creationId xmlns:a16="http://schemas.microsoft.com/office/drawing/2014/main" id="{33B44A78-6368-4041-AA3C-ADD770792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7020" y="3151718"/>
            <a:ext cx="4806245" cy="3604684"/>
          </a:xfrm>
          <a:prstGeom prst="rect">
            <a:avLst/>
          </a:prstGeom>
        </p:spPr>
      </p:pic>
      <p:sp>
        <p:nvSpPr>
          <p:cNvPr id="8" name="TextBox 7">
            <a:extLst>
              <a:ext uri="{FF2B5EF4-FFF2-40B4-BE49-F238E27FC236}">
                <a16:creationId xmlns:a16="http://schemas.microsoft.com/office/drawing/2014/main" id="{2C4CE71D-3188-DE4E-897F-6DC05172C7F6}"/>
              </a:ext>
            </a:extLst>
          </p:cNvPr>
          <p:cNvSpPr txBox="1"/>
          <p:nvPr/>
        </p:nvSpPr>
        <p:spPr>
          <a:xfrm>
            <a:off x="3337199" y="1728705"/>
            <a:ext cx="5517601" cy="461665"/>
          </a:xfrm>
          <a:prstGeom prst="rect">
            <a:avLst/>
          </a:prstGeom>
          <a:noFill/>
        </p:spPr>
        <p:txBody>
          <a:bodyPr wrap="none" rtlCol="0">
            <a:spAutoFit/>
          </a:bodyPr>
          <a:lstStyle/>
          <a:p>
            <a:r>
              <a:rPr lang="en-US" sz="2400" dirty="0"/>
              <a:t>Which one should sound more “complex”?</a:t>
            </a:r>
          </a:p>
        </p:txBody>
      </p:sp>
      <p:sp>
        <p:nvSpPr>
          <p:cNvPr id="9" name="TextBox 8">
            <a:extLst>
              <a:ext uri="{FF2B5EF4-FFF2-40B4-BE49-F238E27FC236}">
                <a16:creationId xmlns:a16="http://schemas.microsoft.com/office/drawing/2014/main" id="{52DCE96B-10DC-D64B-958F-38743B09A8D8}"/>
              </a:ext>
            </a:extLst>
          </p:cNvPr>
          <p:cNvSpPr txBox="1"/>
          <p:nvPr/>
        </p:nvSpPr>
        <p:spPr>
          <a:xfrm>
            <a:off x="2443941" y="2306558"/>
            <a:ext cx="7304115" cy="461665"/>
          </a:xfrm>
          <a:prstGeom prst="rect">
            <a:avLst/>
          </a:prstGeom>
          <a:noFill/>
        </p:spPr>
        <p:txBody>
          <a:bodyPr wrap="none" rtlCol="0">
            <a:spAutoFit/>
          </a:bodyPr>
          <a:lstStyle/>
          <a:p>
            <a:r>
              <a:rPr lang="en-US" sz="2400" dirty="0"/>
              <a:t>How can we measure the “evenness” of the distribution?</a:t>
            </a:r>
          </a:p>
        </p:txBody>
      </p:sp>
      <p:sp>
        <p:nvSpPr>
          <p:cNvPr id="10" name="TextBox 9">
            <a:extLst>
              <a:ext uri="{FF2B5EF4-FFF2-40B4-BE49-F238E27FC236}">
                <a16:creationId xmlns:a16="http://schemas.microsoft.com/office/drawing/2014/main" id="{29046445-50F3-0A49-B6AB-294B844601D9}"/>
              </a:ext>
            </a:extLst>
          </p:cNvPr>
          <p:cNvSpPr txBox="1"/>
          <p:nvPr/>
        </p:nvSpPr>
        <p:spPr>
          <a:xfrm>
            <a:off x="2477808" y="2899224"/>
            <a:ext cx="3979359" cy="461665"/>
          </a:xfrm>
          <a:prstGeom prst="rect">
            <a:avLst/>
          </a:prstGeom>
          <a:noFill/>
        </p:spPr>
        <p:txBody>
          <a:bodyPr wrap="none" rtlCol="0">
            <a:spAutoFit/>
          </a:bodyPr>
          <a:lstStyle/>
          <a:p>
            <a:r>
              <a:rPr lang="en-US" sz="2400" dirty="0"/>
              <a:t>Shannon Information Entropy!</a:t>
            </a:r>
          </a:p>
        </p:txBody>
      </p:sp>
      <p:pic>
        <p:nvPicPr>
          <p:cNvPr id="13" name="Picture 12">
            <a:extLst>
              <a:ext uri="{FF2B5EF4-FFF2-40B4-BE49-F238E27FC236}">
                <a16:creationId xmlns:a16="http://schemas.microsoft.com/office/drawing/2014/main" id="{B43373EF-90F0-7347-9C92-3AE5530CED17}"/>
              </a:ext>
            </a:extLst>
          </p:cNvPr>
          <p:cNvPicPr>
            <a:picLocks noChangeAspect="1"/>
          </p:cNvPicPr>
          <p:nvPr/>
        </p:nvPicPr>
        <p:blipFill>
          <a:blip r:embed="rId4"/>
          <a:stretch>
            <a:fillRect/>
          </a:stretch>
        </p:blipFill>
        <p:spPr>
          <a:xfrm>
            <a:off x="6457167" y="2768223"/>
            <a:ext cx="1905000" cy="660400"/>
          </a:xfrm>
          <a:prstGeom prst="rect">
            <a:avLst/>
          </a:prstGeom>
        </p:spPr>
      </p:pic>
      <p:sp>
        <p:nvSpPr>
          <p:cNvPr id="14" name="TextBox 13">
            <a:extLst>
              <a:ext uri="{FF2B5EF4-FFF2-40B4-BE49-F238E27FC236}">
                <a16:creationId xmlns:a16="http://schemas.microsoft.com/office/drawing/2014/main" id="{7822EC65-B17E-3F45-A4BA-0768AB54CE14}"/>
              </a:ext>
            </a:extLst>
          </p:cNvPr>
          <p:cNvSpPr txBox="1"/>
          <p:nvPr/>
        </p:nvSpPr>
        <p:spPr>
          <a:xfrm>
            <a:off x="6013016" y="4461617"/>
            <a:ext cx="554960" cy="984885"/>
          </a:xfrm>
          <a:prstGeom prst="rect">
            <a:avLst/>
          </a:prstGeom>
          <a:noFill/>
        </p:spPr>
        <p:txBody>
          <a:bodyPr wrap="none" rtlCol="0">
            <a:spAutoFit/>
          </a:bodyPr>
          <a:lstStyle/>
          <a:p>
            <a:r>
              <a:rPr lang="en-US" sz="5800" dirty="0"/>
              <a:t>&lt;</a:t>
            </a:r>
          </a:p>
        </p:txBody>
      </p:sp>
    </p:spTree>
    <p:extLst>
      <p:ext uri="{BB962C8B-B14F-4D97-AF65-F5344CB8AC3E}">
        <p14:creationId xmlns:p14="http://schemas.microsoft.com/office/powerpoint/2010/main" val="431654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DC03-CFD3-6C43-BFD5-94FBF070EEBB}"/>
              </a:ext>
            </a:extLst>
          </p:cNvPr>
          <p:cNvSpPr>
            <a:spLocks noGrp="1"/>
          </p:cNvSpPr>
          <p:nvPr>
            <p:ph type="title"/>
          </p:nvPr>
        </p:nvSpPr>
        <p:spPr/>
        <p:txBody>
          <a:bodyPr/>
          <a:lstStyle/>
          <a:p>
            <a:r>
              <a:rPr lang="en-US" dirty="0"/>
              <a:t>Conceptual Blending</a:t>
            </a:r>
          </a:p>
        </p:txBody>
      </p:sp>
      <p:sp>
        <p:nvSpPr>
          <p:cNvPr id="6" name="Rectangle 5">
            <a:extLst>
              <a:ext uri="{FF2B5EF4-FFF2-40B4-BE49-F238E27FC236}">
                <a16:creationId xmlns:a16="http://schemas.microsoft.com/office/drawing/2014/main" id="{F235A0E8-4833-2B48-8134-1A0DFADEAFA7}"/>
              </a:ext>
            </a:extLst>
          </p:cNvPr>
          <p:cNvSpPr/>
          <p:nvPr/>
        </p:nvSpPr>
        <p:spPr>
          <a:xfrm>
            <a:off x="525381" y="1690689"/>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9C5EFCA3-6306-8B45-8C7B-4D5952A4198C}"/>
              </a:ext>
            </a:extLst>
          </p:cNvPr>
          <p:cNvSpPr>
            <a:spLocks noGrp="1"/>
          </p:cNvSpPr>
          <p:nvPr>
            <p:ph type="ftr" sz="quarter" idx="11"/>
          </p:nvPr>
        </p:nvSpPr>
        <p:spPr/>
        <p:txBody>
          <a:bodyPr/>
          <a:lstStyle/>
          <a:p>
            <a:r>
              <a:rPr lang="en-US" dirty="0" err="1"/>
              <a:t>EvoMUSART</a:t>
            </a:r>
            <a:r>
              <a:rPr lang="en-US" dirty="0"/>
              <a:t> 2018, Parma, Italy</a:t>
            </a:r>
          </a:p>
        </p:txBody>
      </p:sp>
      <p:sp>
        <p:nvSpPr>
          <p:cNvPr id="5" name="TextBox 4">
            <a:extLst>
              <a:ext uri="{FF2B5EF4-FFF2-40B4-BE49-F238E27FC236}">
                <a16:creationId xmlns:a16="http://schemas.microsoft.com/office/drawing/2014/main" id="{D52786C6-EBCA-B04F-9ABD-0E166285EE40}"/>
              </a:ext>
            </a:extLst>
          </p:cNvPr>
          <p:cNvSpPr txBox="1"/>
          <p:nvPr/>
        </p:nvSpPr>
        <p:spPr>
          <a:xfrm>
            <a:off x="1700302" y="1722315"/>
            <a:ext cx="3188693" cy="523220"/>
          </a:xfrm>
          <a:prstGeom prst="rect">
            <a:avLst/>
          </a:prstGeom>
          <a:noFill/>
        </p:spPr>
        <p:txBody>
          <a:bodyPr wrap="square" rtlCol="0">
            <a:spAutoFit/>
          </a:bodyPr>
          <a:lstStyle/>
          <a:p>
            <a:pPr algn="ctr"/>
            <a:r>
              <a:rPr lang="en-US" sz="2800" b="1" dirty="0"/>
              <a:t>Theory for Analysis</a:t>
            </a:r>
          </a:p>
        </p:txBody>
      </p:sp>
      <p:sp>
        <p:nvSpPr>
          <p:cNvPr id="7" name="TextBox 6">
            <a:extLst>
              <a:ext uri="{FF2B5EF4-FFF2-40B4-BE49-F238E27FC236}">
                <a16:creationId xmlns:a16="http://schemas.microsoft.com/office/drawing/2014/main" id="{DB535AE3-0347-FD46-BDB7-B91228DCA3D2}"/>
              </a:ext>
            </a:extLst>
          </p:cNvPr>
          <p:cNvSpPr txBox="1"/>
          <p:nvPr/>
        </p:nvSpPr>
        <p:spPr>
          <a:xfrm>
            <a:off x="1700302" y="2826633"/>
            <a:ext cx="3188693" cy="523220"/>
          </a:xfrm>
          <a:prstGeom prst="rect">
            <a:avLst/>
          </a:prstGeom>
          <a:noFill/>
        </p:spPr>
        <p:txBody>
          <a:bodyPr wrap="square" rtlCol="0">
            <a:spAutoFit/>
          </a:bodyPr>
          <a:lstStyle/>
          <a:p>
            <a:pPr algn="ctr"/>
            <a:r>
              <a:rPr lang="en-US" sz="2800" dirty="0" err="1"/>
              <a:t>Fauconier</a:t>
            </a:r>
            <a:r>
              <a:rPr lang="en-US" sz="2800" dirty="0"/>
              <a:t> &amp; Turner</a:t>
            </a:r>
          </a:p>
        </p:txBody>
      </p:sp>
      <p:sp>
        <p:nvSpPr>
          <p:cNvPr id="8" name="TextBox 7">
            <a:extLst>
              <a:ext uri="{FF2B5EF4-FFF2-40B4-BE49-F238E27FC236}">
                <a16:creationId xmlns:a16="http://schemas.microsoft.com/office/drawing/2014/main" id="{D4778783-47A0-EE4E-A670-7CB9E49E2E8F}"/>
              </a:ext>
            </a:extLst>
          </p:cNvPr>
          <p:cNvSpPr txBox="1"/>
          <p:nvPr/>
        </p:nvSpPr>
        <p:spPr>
          <a:xfrm>
            <a:off x="601740" y="3401559"/>
            <a:ext cx="5374270" cy="523220"/>
          </a:xfrm>
          <a:prstGeom prst="rect">
            <a:avLst/>
          </a:prstGeom>
          <a:noFill/>
        </p:spPr>
        <p:txBody>
          <a:bodyPr wrap="square" rtlCol="0">
            <a:spAutoFit/>
          </a:bodyPr>
          <a:lstStyle/>
          <a:p>
            <a:pPr algn="ctr"/>
            <a:r>
              <a:rPr lang="en-US" sz="2800" dirty="0"/>
              <a:t>Method for </a:t>
            </a:r>
            <a:r>
              <a:rPr lang="en-US" sz="2800" b="1" dirty="0"/>
              <a:t>explaining</a:t>
            </a:r>
            <a:r>
              <a:rPr lang="en-US" sz="2800" dirty="0"/>
              <a:t> objects</a:t>
            </a:r>
          </a:p>
        </p:txBody>
      </p:sp>
      <p:sp>
        <p:nvSpPr>
          <p:cNvPr id="9" name="TextBox 8">
            <a:extLst>
              <a:ext uri="{FF2B5EF4-FFF2-40B4-BE49-F238E27FC236}">
                <a16:creationId xmlns:a16="http://schemas.microsoft.com/office/drawing/2014/main" id="{59150324-C9B4-A04A-B0F6-0FEEC7346332}"/>
              </a:ext>
            </a:extLst>
          </p:cNvPr>
          <p:cNvSpPr txBox="1"/>
          <p:nvPr/>
        </p:nvSpPr>
        <p:spPr>
          <a:xfrm>
            <a:off x="1700302" y="2300327"/>
            <a:ext cx="3188693" cy="523220"/>
          </a:xfrm>
          <a:prstGeom prst="rect">
            <a:avLst/>
          </a:prstGeom>
          <a:noFill/>
        </p:spPr>
        <p:txBody>
          <a:bodyPr wrap="square" rtlCol="0">
            <a:spAutoFit/>
          </a:bodyPr>
          <a:lstStyle/>
          <a:p>
            <a:pPr algn="ctr"/>
            <a:r>
              <a:rPr lang="en-US" sz="2800" dirty="0"/>
              <a:t>Cognitive theory</a:t>
            </a:r>
          </a:p>
        </p:txBody>
      </p:sp>
      <p:sp>
        <p:nvSpPr>
          <p:cNvPr id="10" name="TextBox 9">
            <a:extLst>
              <a:ext uri="{FF2B5EF4-FFF2-40B4-BE49-F238E27FC236}">
                <a16:creationId xmlns:a16="http://schemas.microsoft.com/office/drawing/2014/main" id="{22751381-AAC7-5B4A-821D-A377BF699560}"/>
              </a:ext>
            </a:extLst>
          </p:cNvPr>
          <p:cNvSpPr txBox="1"/>
          <p:nvPr/>
        </p:nvSpPr>
        <p:spPr>
          <a:xfrm>
            <a:off x="601740" y="4000054"/>
            <a:ext cx="5374270" cy="523220"/>
          </a:xfrm>
          <a:prstGeom prst="rect">
            <a:avLst/>
          </a:prstGeom>
          <a:noFill/>
        </p:spPr>
        <p:txBody>
          <a:bodyPr wrap="square" rtlCol="0">
            <a:spAutoFit/>
          </a:bodyPr>
          <a:lstStyle/>
          <a:p>
            <a:pPr algn="ctr"/>
            <a:r>
              <a:rPr lang="en-US" sz="2800" dirty="0" err="1"/>
              <a:t>Analysing</a:t>
            </a:r>
            <a:r>
              <a:rPr lang="en-US" sz="2800" dirty="0"/>
              <a:t> creative “ideas”</a:t>
            </a:r>
          </a:p>
        </p:txBody>
      </p:sp>
      <p:sp>
        <p:nvSpPr>
          <p:cNvPr id="11" name="TextBox 10">
            <a:extLst>
              <a:ext uri="{FF2B5EF4-FFF2-40B4-BE49-F238E27FC236}">
                <a16:creationId xmlns:a16="http://schemas.microsoft.com/office/drawing/2014/main" id="{6F5BD7EC-E7D3-0547-B096-333FBA5F79C8}"/>
              </a:ext>
            </a:extLst>
          </p:cNvPr>
          <p:cNvSpPr txBox="1"/>
          <p:nvPr/>
        </p:nvSpPr>
        <p:spPr>
          <a:xfrm>
            <a:off x="689649" y="4551372"/>
            <a:ext cx="5374270" cy="523220"/>
          </a:xfrm>
          <a:prstGeom prst="rect">
            <a:avLst/>
          </a:prstGeom>
          <a:noFill/>
        </p:spPr>
        <p:txBody>
          <a:bodyPr wrap="square" rtlCol="0">
            <a:spAutoFit/>
          </a:bodyPr>
          <a:lstStyle/>
          <a:p>
            <a:pPr algn="ctr"/>
            <a:r>
              <a:rPr lang="en-US" sz="2800" dirty="0"/>
              <a:t>Depends on researcher’s intuition</a:t>
            </a:r>
          </a:p>
        </p:txBody>
      </p:sp>
      <p:sp>
        <p:nvSpPr>
          <p:cNvPr id="12" name="Rectangle 11">
            <a:extLst>
              <a:ext uri="{FF2B5EF4-FFF2-40B4-BE49-F238E27FC236}">
                <a16:creationId xmlns:a16="http://schemas.microsoft.com/office/drawing/2014/main" id="{DD5EA676-4E17-3441-92E8-F151B3205815}"/>
              </a:ext>
            </a:extLst>
          </p:cNvPr>
          <p:cNvSpPr/>
          <p:nvPr/>
        </p:nvSpPr>
        <p:spPr>
          <a:xfrm>
            <a:off x="6228186" y="1690688"/>
            <a:ext cx="5538537" cy="4182017"/>
          </a:xfrm>
          <a:prstGeom prst="rect">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50024D0-DAD4-0D44-BB7A-A149889210AD}"/>
              </a:ext>
            </a:extLst>
          </p:cNvPr>
          <p:cNvSpPr txBox="1"/>
          <p:nvPr/>
        </p:nvSpPr>
        <p:spPr>
          <a:xfrm>
            <a:off x="6749469" y="1746378"/>
            <a:ext cx="4495964" cy="523220"/>
          </a:xfrm>
          <a:prstGeom prst="rect">
            <a:avLst/>
          </a:prstGeom>
          <a:noFill/>
        </p:spPr>
        <p:txBody>
          <a:bodyPr wrap="square" rtlCol="0">
            <a:spAutoFit/>
          </a:bodyPr>
          <a:lstStyle/>
          <a:p>
            <a:pPr algn="ctr"/>
            <a:r>
              <a:rPr lang="en-US" sz="2800" b="1" dirty="0"/>
              <a:t>Development for generation</a:t>
            </a:r>
          </a:p>
        </p:txBody>
      </p:sp>
      <p:sp>
        <p:nvSpPr>
          <p:cNvPr id="14" name="TextBox 13">
            <a:extLst>
              <a:ext uri="{FF2B5EF4-FFF2-40B4-BE49-F238E27FC236}">
                <a16:creationId xmlns:a16="http://schemas.microsoft.com/office/drawing/2014/main" id="{481D4D98-60CE-FC4E-8DD8-05B7DB556E8B}"/>
              </a:ext>
            </a:extLst>
          </p:cNvPr>
          <p:cNvSpPr txBox="1"/>
          <p:nvPr/>
        </p:nvSpPr>
        <p:spPr>
          <a:xfrm>
            <a:off x="7022104" y="2372516"/>
            <a:ext cx="3950694" cy="523220"/>
          </a:xfrm>
          <a:prstGeom prst="rect">
            <a:avLst/>
          </a:prstGeom>
          <a:noFill/>
        </p:spPr>
        <p:txBody>
          <a:bodyPr wrap="square" rtlCol="0">
            <a:spAutoFit/>
          </a:bodyPr>
          <a:lstStyle/>
          <a:p>
            <a:pPr algn="ctr"/>
            <a:r>
              <a:rPr lang="en-US" sz="2800" dirty="0"/>
              <a:t>Based on category theory</a:t>
            </a:r>
          </a:p>
        </p:txBody>
      </p:sp>
      <p:sp>
        <p:nvSpPr>
          <p:cNvPr id="15" name="TextBox 14">
            <a:extLst>
              <a:ext uri="{FF2B5EF4-FFF2-40B4-BE49-F238E27FC236}">
                <a16:creationId xmlns:a16="http://schemas.microsoft.com/office/drawing/2014/main" id="{8AD160D7-72F0-5740-BE74-644AEEFB07A4}"/>
              </a:ext>
            </a:extLst>
          </p:cNvPr>
          <p:cNvSpPr txBox="1"/>
          <p:nvPr/>
        </p:nvSpPr>
        <p:spPr>
          <a:xfrm>
            <a:off x="7403105" y="2850696"/>
            <a:ext cx="3188693" cy="523220"/>
          </a:xfrm>
          <a:prstGeom prst="rect">
            <a:avLst/>
          </a:prstGeom>
          <a:noFill/>
        </p:spPr>
        <p:txBody>
          <a:bodyPr wrap="square" rtlCol="0">
            <a:spAutoFit/>
          </a:bodyPr>
          <a:lstStyle/>
          <a:p>
            <a:pPr algn="ctr"/>
            <a:r>
              <a:rPr lang="en-US" sz="2800" dirty="0" err="1"/>
              <a:t>Goguen</a:t>
            </a:r>
            <a:endParaRPr lang="en-US" sz="2800" dirty="0"/>
          </a:p>
        </p:txBody>
      </p:sp>
      <p:sp>
        <p:nvSpPr>
          <p:cNvPr id="16" name="TextBox 15">
            <a:extLst>
              <a:ext uri="{FF2B5EF4-FFF2-40B4-BE49-F238E27FC236}">
                <a16:creationId xmlns:a16="http://schemas.microsoft.com/office/drawing/2014/main" id="{EFCA0CE9-84B5-9C41-91B9-BB9D103CE707}"/>
              </a:ext>
            </a:extLst>
          </p:cNvPr>
          <p:cNvSpPr txBox="1"/>
          <p:nvPr/>
        </p:nvSpPr>
        <p:spPr>
          <a:xfrm>
            <a:off x="6310316" y="3425622"/>
            <a:ext cx="5374270" cy="523220"/>
          </a:xfrm>
          <a:prstGeom prst="rect">
            <a:avLst/>
          </a:prstGeom>
          <a:noFill/>
        </p:spPr>
        <p:txBody>
          <a:bodyPr wrap="square" rtlCol="0">
            <a:spAutoFit/>
          </a:bodyPr>
          <a:lstStyle/>
          <a:p>
            <a:pPr algn="ctr"/>
            <a:r>
              <a:rPr lang="en-US" sz="2800" dirty="0"/>
              <a:t>Method for </a:t>
            </a:r>
            <a:r>
              <a:rPr lang="en-US" sz="2800" b="1" dirty="0"/>
              <a:t>generating</a:t>
            </a:r>
            <a:r>
              <a:rPr lang="en-US" sz="2800" dirty="0"/>
              <a:t> objects</a:t>
            </a:r>
          </a:p>
        </p:txBody>
      </p:sp>
      <p:sp>
        <p:nvSpPr>
          <p:cNvPr id="17" name="TextBox 16">
            <a:extLst>
              <a:ext uri="{FF2B5EF4-FFF2-40B4-BE49-F238E27FC236}">
                <a16:creationId xmlns:a16="http://schemas.microsoft.com/office/drawing/2014/main" id="{E9557A9A-FA47-A546-8295-589B65C90F5D}"/>
              </a:ext>
            </a:extLst>
          </p:cNvPr>
          <p:cNvSpPr txBox="1"/>
          <p:nvPr/>
        </p:nvSpPr>
        <p:spPr>
          <a:xfrm>
            <a:off x="6310316" y="3975991"/>
            <a:ext cx="5374270" cy="523220"/>
          </a:xfrm>
          <a:prstGeom prst="rect">
            <a:avLst/>
          </a:prstGeom>
          <a:noFill/>
        </p:spPr>
        <p:txBody>
          <a:bodyPr wrap="square" rtlCol="0">
            <a:spAutoFit/>
          </a:bodyPr>
          <a:lstStyle/>
          <a:p>
            <a:pPr algn="ctr"/>
            <a:r>
              <a:rPr lang="en-US" sz="2800" dirty="0"/>
              <a:t>Combining </a:t>
            </a:r>
            <a:r>
              <a:rPr lang="en-US" sz="2800" dirty="0">
                <a:solidFill>
                  <a:srgbClr val="FF0000"/>
                </a:solidFill>
              </a:rPr>
              <a:t>high-level features</a:t>
            </a:r>
          </a:p>
        </p:txBody>
      </p:sp>
      <p:sp>
        <p:nvSpPr>
          <p:cNvPr id="20" name="TextBox 19">
            <a:extLst>
              <a:ext uri="{FF2B5EF4-FFF2-40B4-BE49-F238E27FC236}">
                <a16:creationId xmlns:a16="http://schemas.microsoft.com/office/drawing/2014/main" id="{AEC38836-25D5-FD41-BAB0-9947AD755740}"/>
              </a:ext>
            </a:extLst>
          </p:cNvPr>
          <p:cNvSpPr txBox="1"/>
          <p:nvPr/>
        </p:nvSpPr>
        <p:spPr>
          <a:xfrm>
            <a:off x="665585" y="5087521"/>
            <a:ext cx="5374270" cy="523220"/>
          </a:xfrm>
          <a:prstGeom prst="rect">
            <a:avLst/>
          </a:prstGeom>
          <a:noFill/>
        </p:spPr>
        <p:txBody>
          <a:bodyPr wrap="square" rtlCol="0">
            <a:spAutoFit/>
          </a:bodyPr>
          <a:lstStyle/>
          <a:p>
            <a:pPr algn="ctr"/>
            <a:r>
              <a:rPr lang="en-US" sz="2800" dirty="0"/>
              <a:t>High-level representation</a:t>
            </a:r>
          </a:p>
        </p:txBody>
      </p:sp>
      <p:sp>
        <p:nvSpPr>
          <p:cNvPr id="22" name="TextBox 21">
            <a:extLst>
              <a:ext uri="{FF2B5EF4-FFF2-40B4-BE49-F238E27FC236}">
                <a16:creationId xmlns:a16="http://schemas.microsoft.com/office/drawing/2014/main" id="{46934DD7-B4C5-BF4F-A056-4DD51B5A3258}"/>
              </a:ext>
            </a:extLst>
          </p:cNvPr>
          <p:cNvSpPr txBox="1"/>
          <p:nvPr/>
        </p:nvSpPr>
        <p:spPr>
          <a:xfrm>
            <a:off x="6334380" y="4582544"/>
            <a:ext cx="5374270" cy="523220"/>
          </a:xfrm>
          <a:prstGeom prst="rect">
            <a:avLst/>
          </a:prstGeom>
          <a:noFill/>
        </p:spPr>
        <p:txBody>
          <a:bodyPr wrap="square" rtlCol="0">
            <a:spAutoFit/>
          </a:bodyPr>
          <a:lstStyle/>
          <a:p>
            <a:pPr algn="ctr"/>
            <a:r>
              <a:rPr lang="en-US" sz="2800" dirty="0">
                <a:solidFill>
                  <a:srgbClr val="FF0000"/>
                </a:solidFill>
              </a:rPr>
              <a:t>Depends on researcher’s intuition</a:t>
            </a:r>
          </a:p>
        </p:txBody>
      </p:sp>
      <p:sp>
        <p:nvSpPr>
          <p:cNvPr id="23" name="TextBox 22">
            <a:extLst>
              <a:ext uri="{FF2B5EF4-FFF2-40B4-BE49-F238E27FC236}">
                <a16:creationId xmlns:a16="http://schemas.microsoft.com/office/drawing/2014/main" id="{66AE85EE-3F4F-3948-9489-4A6965D9E1BB}"/>
              </a:ext>
            </a:extLst>
          </p:cNvPr>
          <p:cNvSpPr txBox="1"/>
          <p:nvPr/>
        </p:nvSpPr>
        <p:spPr>
          <a:xfrm>
            <a:off x="6310316" y="5118693"/>
            <a:ext cx="5374270" cy="523220"/>
          </a:xfrm>
          <a:prstGeom prst="rect">
            <a:avLst/>
          </a:prstGeom>
          <a:noFill/>
        </p:spPr>
        <p:txBody>
          <a:bodyPr wrap="square" rtlCol="0">
            <a:spAutoFit/>
          </a:bodyPr>
          <a:lstStyle/>
          <a:p>
            <a:pPr algn="ctr"/>
            <a:r>
              <a:rPr lang="en-US" sz="2800" dirty="0">
                <a:solidFill>
                  <a:srgbClr val="FF0000"/>
                </a:solidFill>
              </a:rPr>
              <a:t>High-level representation</a:t>
            </a:r>
          </a:p>
        </p:txBody>
      </p:sp>
      <p:cxnSp>
        <p:nvCxnSpPr>
          <p:cNvPr id="19" name="Straight Arrow Connector 18">
            <a:extLst>
              <a:ext uri="{FF2B5EF4-FFF2-40B4-BE49-F238E27FC236}">
                <a16:creationId xmlns:a16="http://schemas.microsoft.com/office/drawing/2014/main" id="{DD91A3F5-5AB4-0241-AF75-E947CACF096B}"/>
              </a:ext>
            </a:extLst>
          </p:cNvPr>
          <p:cNvCxnSpPr>
            <a:cxnSpLocks/>
          </p:cNvCxnSpPr>
          <p:nvPr/>
        </p:nvCxnSpPr>
        <p:spPr>
          <a:xfrm>
            <a:off x="5823289" y="4808777"/>
            <a:ext cx="721890" cy="3855"/>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07A3127-DEFD-CF40-83EC-C373DDF1CB23}"/>
              </a:ext>
            </a:extLst>
          </p:cNvPr>
          <p:cNvCxnSpPr>
            <a:cxnSpLocks/>
          </p:cNvCxnSpPr>
          <p:nvPr/>
        </p:nvCxnSpPr>
        <p:spPr>
          <a:xfrm>
            <a:off x="5246567" y="5359146"/>
            <a:ext cx="1803939" cy="25012"/>
          </a:xfrm>
          <a:prstGeom prst="straightConnector1">
            <a:avLst/>
          </a:prstGeom>
          <a:ln w="603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47994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DC03-CFD3-6C43-BFD5-94FBF070EEBB}"/>
              </a:ext>
            </a:extLst>
          </p:cNvPr>
          <p:cNvSpPr>
            <a:spLocks noGrp="1"/>
          </p:cNvSpPr>
          <p:nvPr>
            <p:ph type="title"/>
          </p:nvPr>
        </p:nvSpPr>
        <p:spPr/>
        <p:txBody>
          <a:bodyPr/>
          <a:lstStyle/>
          <a:p>
            <a:r>
              <a:rPr lang="en-US" dirty="0"/>
              <a:t>Conceptual Blending of Features</a:t>
            </a:r>
          </a:p>
        </p:txBody>
      </p:sp>
      <p:sp>
        <p:nvSpPr>
          <p:cNvPr id="4" name="Footer Placeholder 3">
            <a:extLst>
              <a:ext uri="{FF2B5EF4-FFF2-40B4-BE49-F238E27FC236}">
                <a16:creationId xmlns:a16="http://schemas.microsoft.com/office/drawing/2014/main" id="{9C5EFCA3-6306-8B45-8C7B-4D5952A4198C}"/>
              </a:ext>
            </a:extLst>
          </p:cNvPr>
          <p:cNvSpPr>
            <a:spLocks noGrp="1"/>
          </p:cNvSpPr>
          <p:nvPr>
            <p:ph type="ftr" sz="quarter" idx="11"/>
          </p:nvPr>
        </p:nvSpPr>
        <p:spPr/>
        <p:txBody>
          <a:bodyPr/>
          <a:lstStyle/>
          <a:p>
            <a:r>
              <a:rPr lang="en-US" dirty="0" err="1"/>
              <a:t>EvoMUSART</a:t>
            </a:r>
            <a:r>
              <a:rPr lang="en-US" dirty="0"/>
              <a:t> 2018, Parma, Italy</a:t>
            </a:r>
          </a:p>
        </p:txBody>
      </p:sp>
      <p:sp>
        <p:nvSpPr>
          <p:cNvPr id="3" name="TextBox 2">
            <a:extLst>
              <a:ext uri="{FF2B5EF4-FFF2-40B4-BE49-F238E27FC236}">
                <a16:creationId xmlns:a16="http://schemas.microsoft.com/office/drawing/2014/main" id="{16F1D0FF-3DD8-CC47-8E05-6232B72E12AA}"/>
              </a:ext>
            </a:extLst>
          </p:cNvPr>
          <p:cNvSpPr txBox="1"/>
          <p:nvPr/>
        </p:nvSpPr>
        <p:spPr>
          <a:xfrm>
            <a:off x="838200" y="1260637"/>
            <a:ext cx="4071756" cy="523220"/>
          </a:xfrm>
          <a:prstGeom prst="rect">
            <a:avLst/>
          </a:prstGeom>
          <a:noFill/>
        </p:spPr>
        <p:txBody>
          <a:bodyPr wrap="none" rtlCol="0">
            <a:spAutoFit/>
          </a:bodyPr>
          <a:lstStyle/>
          <a:p>
            <a:r>
              <a:rPr lang="en-US" sz="2800" dirty="0">
                <a:solidFill>
                  <a:schemeClr val="bg1">
                    <a:lumMod val="50000"/>
                  </a:schemeClr>
                </a:solidFill>
              </a:rPr>
              <a:t>Example in drum rhythms</a:t>
            </a:r>
          </a:p>
        </p:txBody>
      </p:sp>
      <p:pic>
        <p:nvPicPr>
          <p:cNvPr id="22" name="Picture 21">
            <a:extLst>
              <a:ext uri="{FF2B5EF4-FFF2-40B4-BE49-F238E27FC236}">
                <a16:creationId xmlns:a16="http://schemas.microsoft.com/office/drawing/2014/main" id="{3005BB50-7F84-C044-A45D-AAC63F6E1E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724" y="2586200"/>
            <a:ext cx="4325601" cy="641350"/>
          </a:xfrm>
          <a:prstGeom prst="rect">
            <a:avLst/>
          </a:prstGeom>
        </p:spPr>
      </p:pic>
      <p:pic>
        <p:nvPicPr>
          <p:cNvPr id="24" name="Picture 23">
            <a:extLst>
              <a:ext uri="{FF2B5EF4-FFF2-40B4-BE49-F238E27FC236}">
                <a16:creationId xmlns:a16="http://schemas.microsoft.com/office/drawing/2014/main" id="{E11B44B7-3444-F746-8F33-4D36EF1C20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1742" y="2586200"/>
            <a:ext cx="4490646" cy="665821"/>
          </a:xfrm>
          <a:prstGeom prst="rect">
            <a:avLst/>
          </a:prstGeom>
        </p:spPr>
      </p:pic>
      <p:sp>
        <p:nvSpPr>
          <p:cNvPr id="25" name="TextBox 24">
            <a:extLst>
              <a:ext uri="{FF2B5EF4-FFF2-40B4-BE49-F238E27FC236}">
                <a16:creationId xmlns:a16="http://schemas.microsoft.com/office/drawing/2014/main" id="{8E276E7D-6E14-824A-A6B0-50B678389BDB}"/>
              </a:ext>
            </a:extLst>
          </p:cNvPr>
          <p:cNvSpPr txBox="1"/>
          <p:nvPr/>
        </p:nvSpPr>
        <p:spPr>
          <a:xfrm>
            <a:off x="1981219" y="2124535"/>
            <a:ext cx="1050609" cy="461665"/>
          </a:xfrm>
          <a:prstGeom prst="rect">
            <a:avLst/>
          </a:prstGeom>
          <a:noFill/>
        </p:spPr>
        <p:txBody>
          <a:bodyPr wrap="none" rtlCol="0">
            <a:spAutoFit/>
          </a:bodyPr>
          <a:lstStyle/>
          <a:p>
            <a:r>
              <a:rPr lang="en-US" sz="2400" dirty="0"/>
              <a:t>“Latin”</a:t>
            </a:r>
          </a:p>
        </p:txBody>
      </p:sp>
      <p:sp>
        <p:nvSpPr>
          <p:cNvPr id="26" name="TextBox 25">
            <a:extLst>
              <a:ext uri="{FF2B5EF4-FFF2-40B4-BE49-F238E27FC236}">
                <a16:creationId xmlns:a16="http://schemas.microsoft.com/office/drawing/2014/main" id="{C810CFB7-95E7-6D45-B600-C5909E055C06}"/>
              </a:ext>
            </a:extLst>
          </p:cNvPr>
          <p:cNvSpPr txBox="1"/>
          <p:nvPr/>
        </p:nvSpPr>
        <p:spPr>
          <a:xfrm>
            <a:off x="9161760" y="2156246"/>
            <a:ext cx="1173078" cy="461665"/>
          </a:xfrm>
          <a:prstGeom prst="rect">
            <a:avLst/>
          </a:prstGeom>
          <a:noFill/>
        </p:spPr>
        <p:txBody>
          <a:bodyPr wrap="none" rtlCol="0">
            <a:spAutoFit/>
          </a:bodyPr>
          <a:lstStyle/>
          <a:p>
            <a:r>
              <a:rPr lang="en-US" sz="2400" dirty="0"/>
              <a:t>“Metal”</a:t>
            </a:r>
          </a:p>
        </p:txBody>
      </p:sp>
      <p:sp>
        <p:nvSpPr>
          <p:cNvPr id="27" name="TextBox 26">
            <a:extLst>
              <a:ext uri="{FF2B5EF4-FFF2-40B4-BE49-F238E27FC236}">
                <a16:creationId xmlns:a16="http://schemas.microsoft.com/office/drawing/2014/main" id="{842812AD-610A-2B47-A0C2-FFCAD0A2A1A4}"/>
              </a:ext>
            </a:extLst>
          </p:cNvPr>
          <p:cNvSpPr txBox="1"/>
          <p:nvPr/>
        </p:nvSpPr>
        <p:spPr>
          <a:xfrm>
            <a:off x="1594702" y="4135873"/>
            <a:ext cx="1823641" cy="369332"/>
          </a:xfrm>
          <a:prstGeom prst="rect">
            <a:avLst/>
          </a:prstGeom>
          <a:noFill/>
        </p:spPr>
        <p:txBody>
          <a:bodyPr wrap="none" rtlCol="0">
            <a:spAutoFit/>
          </a:bodyPr>
          <a:lstStyle/>
          <a:p>
            <a:r>
              <a:rPr lang="en-US" dirty="0"/>
              <a:t>syncopated snare</a:t>
            </a:r>
          </a:p>
        </p:txBody>
      </p:sp>
      <p:sp>
        <p:nvSpPr>
          <p:cNvPr id="28" name="TextBox 27">
            <a:extLst>
              <a:ext uri="{FF2B5EF4-FFF2-40B4-BE49-F238E27FC236}">
                <a16:creationId xmlns:a16="http://schemas.microsoft.com/office/drawing/2014/main" id="{EFF542B1-60D7-634D-AAB8-0A4F62BC9E72}"/>
              </a:ext>
            </a:extLst>
          </p:cNvPr>
          <p:cNvSpPr txBox="1"/>
          <p:nvPr/>
        </p:nvSpPr>
        <p:spPr>
          <a:xfrm>
            <a:off x="9167851" y="4135873"/>
            <a:ext cx="1160895" cy="369332"/>
          </a:xfrm>
          <a:prstGeom prst="rect">
            <a:avLst/>
          </a:prstGeom>
          <a:noFill/>
        </p:spPr>
        <p:txBody>
          <a:bodyPr wrap="none" rtlCol="0">
            <a:spAutoFit/>
          </a:bodyPr>
          <a:lstStyle/>
          <a:p>
            <a:r>
              <a:rPr lang="en-US" dirty="0"/>
              <a:t>dense kick</a:t>
            </a:r>
          </a:p>
        </p:txBody>
      </p:sp>
      <p:pic>
        <p:nvPicPr>
          <p:cNvPr id="29" name="Latin1-4-4">
            <a:hlinkClick r:id="" action="ppaction://media"/>
            <a:extLst>
              <a:ext uri="{FF2B5EF4-FFF2-40B4-BE49-F238E27FC236}">
                <a16:creationId xmlns:a16="http://schemas.microsoft.com/office/drawing/2014/main" id="{3B16C22E-D18E-9442-B248-97373DACC25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2100122" y="3206935"/>
            <a:ext cx="812800" cy="812800"/>
          </a:xfrm>
          <a:prstGeom prst="rect">
            <a:avLst/>
          </a:prstGeom>
        </p:spPr>
      </p:pic>
      <p:pic>
        <p:nvPicPr>
          <p:cNvPr id="30" name="Metal1-4-4">
            <a:hlinkClick r:id="" action="ppaction://media"/>
            <a:extLst>
              <a:ext uri="{FF2B5EF4-FFF2-40B4-BE49-F238E27FC236}">
                <a16:creationId xmlns:a16="http://schemas.microsoft.com/office/drawing/2014/main" id="{C30CBA3A-AD4F-254A-99A1-E5BBA74C6A24}"/>
              </a:ext>
            </a:extLst>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9341898" y="3206935"/>
            <a:ext cx="812800" cy="812800"/>
          </a:xfrm>
          <a:prstGeom prst="rect">
            <a:avLst/>
          </a:prstGeom>
        </p:spPr>
      </p:pic>
      <p:cxnSp>
        <p:nvCxnSpPr>
          <p:cNvPr id="32" name="Straight Arrow Connector 31">
            <a:extLst>
              <a:ext uri="{FF2B5EF4-FFF2-40B4-BE49-F238E27FC236}">
                <a16:creationId xmlns:a16="http://schemas.microsoft.com/office/drawing/2014/main" id="{0ECC724C-AE59-3C41-8798-4548FF1D9C73}"/>
              </a:ext>
            </a:extLst>
          </p:cNvPr>
          <p:cNvCxnSpPr>
            <a:cxnSpLocks/>
            <a:stCxn id="29" idx="3"/>
            <a:endCxn id="37" idx="1"/>
          </p:cNvCxnSpPr>
          <p:nvPr/>
        </p:nvCxnSpPr>
        <p:spPr>
          <a:xfrm>
            <a:off x="2912922" y="3613335"/>
            <a:ext cx="2684723" cy="128721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3696D6C-D1F7-554E-9DE3-5B60702D2148}"/>
              </a:ext>
            </a:extLst>
          </p:cNvPr>
          <p:cNvCxnSpPr>
            <a:cxnSpLocks/>
            <a:stCxn id="30" idx="1"/>
            <a:endCxn id="37" idx="7"/>
          </p:cNvCxnSpPr>
          <p:nvPr/>
        </p:nvCxnSpPr>
        <p:spPr>
          <a:xfrm flipH="1">
            <a:off x="6539345" y="3613335"/>
            <a:ext cx="2802553" cy="128721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754AEE49-84F0-D043-A9C7-1C6D7EBBE047}"/>
              </a:ext>
            </a:extLst>
          </p:cNvPr>
          <p:cNvSpPr/>
          <p:nvPr/>
        </p:nvSpPr>
        <p:spPr>
          <a:xfrm>
            <a:off x="5402613" y="4705518"/>
            <a:ext cx="1331764" cy="1331764"/>
          </a:xfrm>
          <a:prstGeom prst="ellipse">
            <a:avLst/>
          </a:prstGeom>
          <a:solidFill>
            <a:schemeClr val="bg1"/>
          </a:solidFill>
          <a:ln w="603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b="1" dirty="0">
                <a:solidFill>
                  <a:schemeClr val="tx1"/>
                </a:solidFill>
              </a:rPr>
              <a:t>?</a:t>
            </a:r>
          </a:p>
        </p:txBody>
      </p:sp>
      <p:sp>
        <p:nvSpPr>
          <p:cNvPr id="45" name="TextBox 44">
            <a:extLst>
              <a:ext uri="{FF2B5EF4-FFF2-40B4-BE49-F238E27FC236}">
                <a16:creationId xmlns:a16="http://schemas.microsoft.com/office/drawing/2014/main" id="{65523F43-78CB-844B-9D87-6254A36C2C45}"/>
              </a:ext>
            </a:extLst>
          </p:cNvPr>
          <p:cNvSpPr txBox="1"/>
          <p:nvPr/>
        </p:nvSpPr>
        <p:spPr>
          <a:xfrm>
            <a:off x="7920402" y="5500965"/>
            <a:ext cx="1823641" cy="369332"/>
          </a:xfrm>
          <a:prstGeom prst="rect">
            <a:avLst/>
          </a:prstGeom>
          <a:noFill/>
        </p:spPr>
        <p:txBody>
          <a:bodyPr wrap="none" rtlCol="0">
            <a:spAutoFit/>
          </a:bodyPr>
          <a:lstStyle/>
          <a:p>
            <a:r>
              <a:rPr lang="en-US" dirty="0"/>
              <a:t>syncopated snare</a:t>
            </a:r>
          </a:p>
        </p:txBody>
      </p:sp>
      <p:sp>
        <p:nvSpPr>
          <p:cNvPr id="46" name="TextBox 45">
            <a:extLst>
              <a:ext uri="{FF2B5EF4-FFF2-40B4-BE49-F238E27FC236}">
                <a16:creationId xmlns:a16="http://schemas.microsoft.com/office/drawing/2014/main" id="{A2364939-EE93-4049-AF01-BEDA18C392F5}"/>
              </a:ext>
            </a:extLst>
          </p:cNvPr>
          <p:cNvSpPr txBox="1"/>
          <p:nvPr/>
        </p:nvSpPr>
        <p:spPr>
          <a:xfrm>
            <a:off x="8309057" y="5784671"/>
            <a:ext cx="1160895" cy="369332"/>
          </a:xfrm>
          <a:prstGeom prst="rect">
            <a:avLst/>
          </a:prstGeom>
          <a:noFill/>
        </p:spPr>
        <p:txBody>
          <a:bodyPr wrap="none" rtlCol="0">
            <a:spAutoFit/>
          </a:bodyPr>
          <a:lstStyle/>
          <a:p>
            <a:r>
              <a:rPr lang="en-US" dirty="0"/>
              <a:t>dense kick</a:t>
            </a:r>
          </a:p>
        </p:txBody>
      </p:sp>
      <p:sp>
        <p:nvSpPr>
          <p:cNvPr id="47" name="TextBox 46">
            <a:extLst>
              <a:ext uri="{FF2B5EF4-FFF2-40B4-BE49-F238E27FC236}">
                <a16:creationId xmlns:a16="http://schemas.microsoft.com/office/drawing/2014/main" id="{E093F331-48B6-E348-A826-78F8DAA0629C}"/>
              </a:ext>
            </a:extLst>
          </p:cNvPr>
          <p:cNvSpPr txBox="1"/>
          <p:nvPr/>
        </p:nvSpPr>
        <p:spPr>
          <a:xfrm>
            <a:off x="7841281" y="5186734"/>
            <a:ext cx="2544094" cy="369332"/>
          </a:xfrm>
          <a:prstGeom prst="rect">
            <a:avLst/>
          </a:prstGeom>
          <a:noFill/>
        </p:spPr>
        <p:txBody>
          <a:bodyPr wrap="none" rtlCol="0">
            <a:spAutoFit/>
          </a:bodyPr>
          <a:lstStyle/>
          <a:p>
            <a:r>
              <a:rPr lang="en-US" b="1" dirty="0"/>
              <a:t>We need a “blend” with:</a:t>
            </a:r>
          </a:p>
        </p:txBody>
      </p:sp>
      <p:sp>
        <p:nvSpPr>
          <p:cNvPr id="48" name="TextBox 47">
            <a:extLst>
              <a:ext uri="{FF2B5EF4-FFF2-40B4-BE49-F238E27FC236}">
                <a16:creationId xmlns:a16="http://schemas.microsoft.com/office/drawing/2014/main" id="{9C48AA56-710D-2D40-9A10-E6032382A009}"/>
              </a:ext>
            </a:extLst>
          </p:cNvPr>
          <p:cNvSpPr txBox="1"/>
          <p:nvPr/>
        </p:nvSpPr>
        <p:spPr>
          <a:xfrm>
            <a:off x="7470398" y="6178308"/>
            <a:ext cx="3999108" cy="523220"/>
          </a:xfrm>
          <a:prstGeom prst="rect">
            <a:avLst/>
          </a:prstGeom>
          <a:noFill/>
        </p:spPr>
        <p:txBody>
          <a:bodyPr wrap="none" rtlCol="0">
            <a:spAutoFit/>
          </a:bodyPr>
          <a:lstStyle/>
          <a:p>
            <a:r>
              <a:rPr lang="en-US" sz="2800" dirty="0">
                <a:solidFill>
                  <a:srgbClr val="FF0000"/>
                </a:solidFill>
              </a:rPr>
              <a:t>High-level </a:t>
            </a:r>
            <a:r>
              <a:rPr lang="en-US" sz="2800" b="1" dirty="0">
                <a:solidFill>
                  <a:srgbClr val="FF0000"/>
                </a:solidFill>
              </a:rPr>
              <a:t>Representation</a:t>
            </a:r>
            <a:endParaRPr lang="en-US" sz="2800" dirty="0">
              <a:solidFill>
                <a:srgbClr val="FF0000"/>
              </a:solidFill>
            </a:endParaRPr>
          </a:p>
        </p:txBody>
      </p:sp>
    </p:spTree>
    <p:extLst>
      <p:ext uri="{BB962C8B-B14F-4D97-AF65-F5344CB8AC3E}">
        <p14:creationId xmlns:p14="http://schemas.microsoft.com/office/powerpoint/2010/main" val="387383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9" fill="hold" display="0">
                  <p:stCondLst>
                    <p:cond delay="indefinite"/>
                  </p:stCondLst>
                  <p:endCondLst>
                    <p:cond evt="onStopAudio" delay="0">
                      <p:tgtEl>
                        <p:sldTgt/>
                      </p:tgtEl>
                    </p:cond>
                  </p:endCondLst>
                </p:cTn>
                <p:tgtEl>
                  <p:spTgt spid="29"/>
                </p:tgtEl>
              </p:cMediaNode>
            </p:audio>
            <p:audio>
              <p:cMediaNode vol="80000">
                <p:cTn id="30" fill="hold" display="0">
                  <p:stCondLst>
                    <p:cond delay="indefinite"/>
                  </p:stCondLst>
                  <p:endCondLst>
                    <p:cond evt="onStopAudio" delay="0">
                      <p:tgtEl>
                        <p:sldTgt/>
                      </p:tgtEl>
                    </p:cond>
                  </p:endCondLst>
                </p:cTn>
                <p:tgtEl>
                  <p:spTgt spid="30"/>
                </p:tgtEl>
              </p:cMediaNode>
            </p:audio>
          </p:childTnLst>
        </p:cTn>
      </p:par>
    </p:tnLst>
    <p:bldLst>
      <p:bldP spid="27" grpId="0"/>
      <p:bldP spid="28" grpId="0"/>
      <p:bldP spid="37" grpId="0" animBg="1"/>
      <p:bldP spid="45" grpId="0"/>
      <p:bldP spid="46" grpId="0"/>
      <p:bldP spid="47" grpId="0"/>
      <p:bldP spid="4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2F59311-9C65-2348-AB3B-31449DBF4C7F}"/>
              </a:ext>
            </a:extLst>
          </p:cNvPr>
          <p:cNvSpPr>
            <a:spLocks noGrp="1"/>
          </p:cNvSpPr>
          <p:nvPr>
            <p:ph type="ftr" sz="quarter" idx="11"/>
          </p:nvPr>
        </p:nvSpPr>
        <p:spPr/>
        <p:txBody>
          <a:bodyPr/>
          <a:lstStyle/>
          <a:p>
            <a:r>
              <a:rPr lang="en-US"/>
              <a:t>EvoMUSART 2018, Parma, Italy</a:t>
            </a:r>
          </a:p>
        </p:txBody>
      </p:sp>
      <p:sp>
        <p:nvSpPr>
          <p:cNvPr id="5" name="Title 1">
            <a:extLst>
              <a:ext uri="{FF2B5EF4-FFF2-40B4-BE49-F238E27FC236}">
                <a16:creationId xmlns:a16="http://schemas.microsoft.com/office/drawing/2014/main" id="{966C2FF6-5079-F54D-B70B-62BD4115FF1A}"/>
              </a:ext>
            </a:extLst>
          </p:cNvPr>
          <p:cNvSpPr>
            <a:spLocks noGrp="1"/>
          </p:cNvSpPr>
          <p:nvPr>
            <p:ph type="title"/>
          </p:nvPr>
        </p:nvSpPr>
        <p:spPr>
          <a:xfrm>
            <a:off x="838200" y="365125"/>
            <a:ext cx="10515600" cy="1325563"/>
          </a:xfrm>
        </p:spPr>
        <p:txBody>
          <a:bodyPr/>
          <a:lstStyle/>
          <a:p>
            <a:r>
              <a:rPr lang="en-US" dirty="0"/>
              <a:t>Conceptual Blending of Features</a:t>
            </a:r>
          </a:p>
        </p:txBody>
      </p:sp>
      <p:sp>
        <p:nvSpPr>
          <p:cNvPr id="6" name="TextBox 5">
            <a:extLst>
              <a:ext uri="{FF2B5EF4-FFF2-40B4-BE49-F238E27FC236}">
                <a16:creationId xmlns:a16="http://schemas.microsoft.com/office/drawing/2014/main" id="{0C4E8F20-8C00-C14E-82FF-9B7110A6E928}"/>
              </a:ext>
            </a:extLst>
          </p:cNvPr>
          <p:cNvSpPr txBox="1"/>
          <p:nvPr/>
        </p:nvSpPr>
        <p:spPr>
          <a:xfrm>
            <a:off x="838200" y="1260637"/>
            <a:ext cx="4071756" cy="523220"/>
          </a:xfrm>
          <a:prstGeom prst="rect">
            <a:avLst/>
          </a:prstGeom>
          <a:noFill/>
        </p:spPr>
        <p:txBody>
          <a:bodyPr wrap="none" rtlCol="0">
            <a:spAutoFit/>
          </a:bodyPr>
          <a:lstStyle/>
          <a:p>
            <a:r>
              <a:rPr lang="en-US" sz="2800" dirty="0">
                <a:solidFill>
                  <a:schemeClr val="bg1">
                    <a:lumMod val="50000"/>
                  </a:schemeClr>
                </a:solidFill>
              </a:rPr>
              <a:t>Example in drum rhythms</a:t>
            </a:r>
          </a:p>
        </p:txBody>
      </p:sp>
      <p:sp>
        <p:nvSpPr>
          <p:cNvPr id="7" name="TextBox 6">
            <a:extLst>
              <a:ext uri="{FF2B5EF4-FFF2-40B4-BE49-F238E27FC236}">
                <a16:creationId xmlns:a16="http://schemas.microsoft.com/office/drawing/2014/main" id="{A775F4F0-42FB-9947-B101-ADB81BCD0920}"/>
              </a:ext>
            </a:extLst>
          </p:cNvPr>
          <p:cNvSpPr txBox="1"/>
          <p:nvPr/>
        </p:nvSpPr>
        <p:spPr>
          <a:xfrm>
            <a:off x="4917959" y="2539662"/>
            <a:ext cx="1823641" cy="369332"/>
          </a:xfrm>
          <a:prstGeom prst="rect">
            <a:avLst/>
          </a:prstGeom>
          <a:noFill/>
        </p:spPr>
        <p:txBody>
          <a:bodyPr wrap="none" rtlCol="0">
            <a:spAutoFit/>
          </a:bodyPr>
          <a:lstStyle/>
          <a:p>
            <a:r>
              <a:rPr lang="en-US" dirty="0"/>
              <a:t>syncopated snare</a:t>
            </a:r>
          </a:p>
        </p:txBody>
      </p:sp>
      <p:sp>
        <p:nvSpPr>
          <p:cNvPr id="8" name="TextBox 7">
            <a:extLst>
              <a:ext uri="{FF2B5EF4-FFF2-40B4-BE49-F238E27FC236}">
                <a16:creationId xmlns:a16="http://schemas.microsoft.com/office/drawing/2014/main" id="{4D5BA3B9-1B71-DC49-8E20-90BF8E5DCFE7}"/>
              </a:ext>
            </a:extLst>
          </p:cNvPr>
          <p:cNvSpPr txBox="1"/>
          <p:nvPr/>
        </p:nvSpPr>
        <p:spPr>
          <a:xfrm>
            <a:off x="5306614" y="2823368"/>
            <a:ext cx="1160895" cy="369332"/>
          </a:xfrm>
          <a:prstGeom prst="rect">
            <a:avLst/>
          </a:prstGeom>
          <a:noFill/>
        </p:spPr>
        <p:txBody>
          <a:bodyPr wrap="none" rtlCol="0">
            <a:spAutoFit/>
          </a:bodyPr>
          <a:lstStyle/>
          <a:p>
            <a:r>
              <a:rPr lang="en-US" dirty="0"/>
              <a:t>dense kick</a:t>
            </a:r>
          </a:p>
        </p:txBody>
      </p:sp>
      <p:sp>
        <p:nvSpPr>
          <p:cNvPr id="9" name="TextBox 8">
            <a:extLst>
              <a:ext uri="{FF2B5EF4-FFF2-40B4-BE49-F238E27FC236}">
                <a16:creationId xmlns:a16="http://schemas.microsoft.com/office/drawing/2014/main" id="{CB89B9AF-C2CA-F443-A4D3-C5128F0E1EAF}"/>
              </a:ext>
            </a:extLst>
          </p:cNvPr>
          <p:cNvSpPr txBox="1"/>
          <p:nvPr/>
        </p:nvSpPr>
        <p:spPr>
          <a:xfrm>
            <a:off x="4838838" y="2225431"/>
            <a:ext cx="2544094" cy="369332"/>
          </a:xfrm>
          <a:prstGeom prst="rect">
            <a:avLst/>
          </a:prstGeom>
          <a:noFill/>
        </p:spPr>
        <p:txBody>
          <a:bodyPr wrap="none" rtlCol="0">
            <a:spAutoFit/>
          </a:bodyPr>
          <a:lstStyle/>
          <a:p>
            <a:r>
              <a:rPr lang="en-US" b="1" dirty="0"/>
              <a:t>We need a “blend” with:</a:t>
            </a:r>
          </a:p>
        </p:txBody>
      </p:sp>
      <p:sp>
        <p:nvSpPr>
          <p:cNvPr id="10" name="TextBox 9">
            <a:extLst>
              <a:ext uri="{FF2B5EF4-FFF2-40B4-BE49-F238E27FC236}">
                <a16:creationId xmlns:a16="http://schemas.microsoft.com/office/drawing/2014/main" id="{4F8C8868-7360-7046-B569-FE753E345813}"/>
              </a:ext>
            </a:extLst>
          </p:cNvPr>
          <p:cNvSpPr txBox="1"/>
          <p:nvPr/>
        </p:nvSpPr>
        <p:spPr>
          <a:xfrm>
            <a:off x="990599" y="3577156"/>
            <a:ext cx="10288201" cy="523220"/>
          </a:xfrm>
          <a:prstGeom prst="rect">
            <a:avLst/>
          </a:prstGeom>
          <a:noFill/>
        </p:spPr>
        <p:txBody>
          <a:bodyPr wrap="none" rtlCol="0">
            <a:spAutoFit/>
          </a:bodyPr>
          <a:lstStyle/>
          <a:p>
            <a:r>
              <a:rPr lang="en-US" sz="2800" dirty="0"/>
              <a:t>Step 2: Make a drum rhythm that incorporates these (target) features</a:t>
            </a:r>
          </a:p>
        </p:txBody>
      </p:sp>
      <p:sp>
        <p:nvSpPr>
          <p:cNvPr id="12" name="TextBox 11">
            <a:extLst>
              <a:ext uri="{FF2B5EF4-FFF2-40B4-BE49-F238E27FC236}">
                <a16:creationId xmlns:a16="http://schemas.microsoft.com/office/drawing/2014/main" id="{9C574FBA-6B41-3A4A-B265-3BF1684359A2}"/>
              </a:ext>
            </a:extLst>
          </p:cNvPr>
          <p:cNvSpPr txBox="1"/>
          <p:nvPr/>
        </p:nvSpPr>
        <p:spPr>
          <a:xfrm>
            <a:off x="5000728" y="3111687"/>
            <a:ext cx="1555554" cy="369332"/>
          </a:xfrm>
          <a:prstGeom prst="rect">
            <a:avLst/>
          </a:prstGeom>
          <a:noFill/>
        </p:spPr>
        <p:txBody>
          <a:bodyPr wrap="none" rtlCol="0">
            <a:spAutoFit/>
          </a:bodyPr>
          <a:lstStyle/>
          <a:p>
            <a:r>
              <a:rPr lang="en-US" b="1" dirty="0"/>
              <a:t>…</a:t>
            </a:r>
            <a:r>
              <a:rPr lang="en-US" dirty="0"/>
              <a:t>(40 features)</a:t>
            </a:r>
          </a:p>
        </p:txBody>
      </p:sp>
      <p:sp>
        <p:nvSpPr>
          <p:cNvPr id="13" name="TextBox 12">
            <a:extLst>
              <a:ext uri="{FF2B5EF4-FFF2-40B4-BE49-F238E27FC236}">
                <a16:creationId xmlns:a16="http://schemas.microsoft.com/office/drawing/2014/main" id="{261B1416-3663-A441-9D6F-51AE4B915E48}"/>
              </a:ext>
            </a:extLst>
          </p:cNvPr>
          <p:cNvSpPr txBox="1"/>
          <p:nvPr/>
        </p:nvSpPr>
        <p:spPr>
          <a:xfrm>
            <a:off x="990600" y="1854611"/>
            <a:ext cx="8600239" cy="523220"/>
          </a:xfrm>
          <a:prstGeom prst="rect">
            <a:avLst/>
          </a:prstGeom>
          <a:noFill/>
        </p:spPr>
        <p:txBody>
          <a:bodyPr wrap="none" rtlCol="0">
            <a:spAutoFit/>
          </a:bodyPr>
          <a:lstStyle/>
          <a:p>
            <a:r>
              <a:rPr lang="en-US" sz="2800" dirty="0"/>
              <a:t>Step 1: By (somehow) blending features, we decided that:</a:t>
            </a:r>
          </a:p>
        </p:txBody>
      </p:sp>
      <p:pic>
        <p:nvPicPr>
          <p:cNvPr id="15" name="Picture 14">
            <a:extLst>
              <a:ext uri="{FF2B5EF4-FFF2-40B4-BE49-F238E27FC236}">
                <a16:creationId xmlns:a16="http://schemas.microsoft.com/office/drawing/2014/main" id="{6BC891AE-3476-EC44-A145-10C0F26C14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841" y="4264299"/>
            <a:ext cx="2354273" cy="2181086"/>
          </a:xfrm>
          <a:prstGeom prst="rect">
            <a:avLst/>
          </a:prstGeom>
        </p:spPr>
      </p:pic>
      <p:pic>
        <p:nvPicPr>
          <p:cNvPr id="17" name="Picture 16">
            <a:extLst>
              <a:ext uri="{FF2B5EF4-FFF2-40B4-BE49-F238E27FC236}">
                <a16:creationId xmlns:a16="http://schemas.microsoft.com/office/drawing/2014/main" id="{C015615D-6002-D443-ADC4-E3465B1D7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9501" y="4588519"/>
            <a:ext cx="2307389" cy="1532645"/>
          </a:xfrm>
          <a:prstGeom prst="rect">
            <a:avLst/>
          </a:prstGeom>
        </p:spPr>
      </p:pic>
      <p:cxnSp>
        <p:nvCxnSpPr>
          <p:cNvPr id="20" name="Straight Arrow Connector 19">
            <a:extLst>
              <a:ext uri="{FF2B5EF4-FFF2-40B4-BE49-F238E27FC236}">
                <a16:creationId xmlns:a16="http://schemas.microsoft.com/office/drawing/2014/main" id="{AAF2744E-895A-CD4E-92AC-F442A17DDC83}"/>
              </a:ext>
            </a:extLst>
          </p:cNvPr>
          <p:cNvCxnSpPr>
            <a:stCxn id="15" idx="3"/>
            <a:endCxn id="17" idx="1"/>
          </p:cNvCxnSpPr>
          <p:nvPr/>
        </p:nvCxnSpPr>
        <p:spPr>
          <a:xfrm>
            <a:off x="4235114" y="5354842"/>
            <a:ext cx="3364387" cy="0"/>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088871-83D3-3141-A51E-F62EFFE61A1B}"/>
              </a:ext>
            </a:extLst>
          </p:cNvPr>
          <p:cNvSpPr txBox="1"/>
          <p:nvPr/>
        </p:nvSpPr>
        <p:spPr>
          <a:xfrm>
            <a:off x="4510031" y="4605089"/>
            <a:ext cx="2814553" cy="523220"/>
          </a:xfrm>
          <a:prstGeom prst="rect">
            <a:avLst/>
          </a:prstGeom>
          <a:noFill/>
        </p:spPr>
        <p:txBody>
          <a:bodyPr wrap="none" rtlCol="0">
            <a:spAutoFit/>
          </a:bodyPr>
          <a:lstStyle/>
          <a:p>
            <a:r>
              <a:rPr lang="en-US" sz="2800" b="1" dirty="0"/>
              <a:t>Genetic Evolution</a:t>
            </a:r>
          </a:p>
        </p:txBody>
      </p:sp>
    </p:spTree>
    <p:extLst>
      <p:ext uri="{BB962C8B-B14F-4D97-AF65-F5344CB8AC3E}">
        <p14:creationId xmlns:p14="http://schemas.microsoft.com/office/powerpoint/2010/main" val="421891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DC03-CFD3-6C43-BFD5-94FBF070EEBB}"/>
              </a:ext>
            </a:extLst>
          </p:cNvPr>
          <p:cNvSpPr>
            <a:spLocks noGrp="1"/>
          </p:cNvSpPr>
          <p:nvPr>
            <p:ph type="title"/>
          </p:nvPr>
        </p:nvSpPr>
        <p:spPr/>
        <p:txBody>
          <a:bodyPr/>
          <a:lstStyle/>
          <a:p>
            <a:r>
              <a:rPr lang="en-US" dirty="0"/>
              <a:t>Conceptual Blending of Features</a:t>
            </a:r>
          </a:p>
        </p:txBody>
      </p:sp>
      <p:sp>
        <p:nvSpPr>
          <p:cNvPr id="4" name="Footer Placeholder 3">
            <a:extLst>
              <a:ext uri="{FF2B5EF4-FFF2-40B4-BE49-F238E27FC236}">
                <a16:creationId xmlns:a16="http://schemas.microsoft.com/office/drawing/2014/main" id="{9C5EFCA3-6306-8B45-8C7B-4D5952A4198C}"/>
              </a:ext>
            </a:extLst>
          </p:cNvPr>
          <p:cNvSpPr>
            <a:spLocks noGrp="1"/>
          </p:cNvSpPr>
          <p:nvPr>
            <p:ph type="ftr" sz="quarter" idx="11"/>
          </p:nvPr>
        </p:nvSpPr>
        <p:spPr/>
        <p:txBody>
          <a:bodyPr/>
          <a:lstStyle/>
          <a:p>
            <a:r>
              <a:rPr lang="en-US" dirty="0" err="1"/>
              <a:t>EvoMUSART</a:t>
            </a:r>
            <a:r>
              <a:rPr lang="en-US" dirty="0"/>
              <a:t> 2018, Parma, Italy</a:t>
            </a:r>
          </a:p>
        </p:txBody>
      </p:sp>
      <p:sp>
        <p:nvSpPr>
          <p:cNvPr id="3" name="TextBox 2">
            <a:extLst>
              <a:ext uri="{FF2B5EF4-FFF2-40B4-BE49-F238E27FC236}">
                <a16:creationId xmlns:a16="http://schemas.microsoft.com/office/drawing/2014/main" id="{16F1D0FF-3DD8-CC47-8E05-6232B72E12AA}"/>
              </a:ext>
            </a:extLst>
          </p:cNvPr>
          <p:cNvSpPr txBox="1"/>
          <p:nvPr/>
        </p:nvSpPr>
        <p:spPr>
          <a:xfrm>
            <a:off x="838200" y="1260637"/>
            <a:ext cx="4071756" cy="523220"/>
          </a:xfrm>
          <a:prstGeom prst="rect">
            <a:avLst/>
          </a:prstGeom>
          <a:noFill/>
        </p:spPr>
        <p:txBody>
          <a:bodyPr wrap="none" rtlCol="0">
            <a:spAutoFit/>
          </a:bodyPr>
          <a:lstStyle/>
          <a:p>
            <a:r>
              <a:rPr lang="en-US" sz="2800" dirty="0">
                <a:solidFill>
                  <a:schemeClr val="bg1">
                    <a:lumMod val="50000"/>
                  </a:schemeClr>
                </a:solidFill>
              </a:rPr>
              <a:t>Example in drum rhythms</a:t>
            </a:r>
          </a:p>
        </p:txBody>
      </p:sp>
      <p:pic>
        <p:nvPicPr>
          <p:cNvPr id="22" name="Picture 21">
            <a:extLst>
              <a:ext uri="{FF2B5EF4-FFF2-40B4-BE49-F238E27FC236}">
                <a16:creationId xmlns:a16="http://schemas.microsoft.com/office/drawing/2014/main" id="{3005BB50-7F84-C044-A45D-AAC63F6E1E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3724" y="2586200"/>
            <a:ext cx="4325601" cy="641350"/>
          </a:xfrm>
          <a:prstGeom prst="rect">
            <a:avLst/>
          </a:prstGeom>
        </p:spPr>
      </p:pic>
      <p:pic>
        <p:nvPicPr>
          <p:cNvPr id="24" name="Picture 23">
            <a:extLst>
              <a:ext uri="{FF2B5EF4-FFF2-40B4-BE49-F238E27FC236}">
                <a16:creationId xmlns:a16="http://schemas.microsoft.com/office/drawing/2014/main" id="{E11B44B7-3444-F746-8F33-4D36EF1C20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441742" y="2586200"/>
            <a:ext cx="4490646" cy="665821"/>
          </a:xfrm>
          <a:prstGeom prst="rect">
            <a:avLst/>
          </a:prstGeom>
        </p:spPr>
      </p:pic>
      <p:sp>
        <p:nvSpPr>
          <p:cNvPr id="25" name="TextBox 24">
            <a:extLst>
              <a:ext uri="{FF2B5EF4-FFF2-40B4-BE49-F238E27FC236}">
                <a16:creationId xmlns:a16="http://schemas.microsoft.com/office/drawing/2014/main" id="{8E276E7D-6E14-824A-A6B0-50B678389BDB}"/>
              </a:ext>
            </a:extLst>
          </p:cNvPr>
          <p:cNvSpPr txBox="1"/>
          <p:nvPr/>
        </p:nvSpPr>
        <p:spPr>
          <a:xfrm>
            <a:off x="1981219" y="2124535"/>
            <a:ext cx="1050609" cy="461665"/>
          </a:xfrm>
          <a:prstGeom prst="rect">
            <a:avLst/>
          </a:prstGeom>
          <a:noFill/>
        </p:spPr>
        <p:txBody>
          <a:bodyPr wrap="none" rtlCol="0">
            <a:spAutoFit/>
          </a:bodyPr>
          <a:lstStyle/>
          <a:p>
            <a:r>
              <a:rPr lang="en-US" sz="2400" dirty="0"/>
              <a:t>“Latin”</a:t>
            </a:r>
          </a:p>
        </p:txBody>
      </p:sp>
      <p:sp>
        <p:nvSpPr>
          <p:cNvPr id="26" name="TextBox 25">
            <a:extLst>
              <a:ext uri="{FF2B5EF4-FFF2-40B4-BE49-F238E27FC236}">
                <a16:creationId xmlns:a16="http://schemas.microsoft.com/office/drawing/2014/main" id="{C810CFB7-95E7-6D45-B600-C5909E055C06}"/>
              </a:ext>
            </a:extLst>
          </p:cNvPr>
          <p:cNvSpPr txBox="1"/>
          <p:nvPr/>
        </p:nvSpPr>
        <p:spPr>
          <a:xfrm>
            <a:off x="9161760" y="2156246"/>
            <a:ext cx="1173078" cy="461665"/>
          </a:xfrm>
          <a:prstGeom prst="rect">
            <a:avLst/>
          </a:prstGeom>
          <a:noFill/>
        </p:spPr>
        <p:txBody>
          <a:bodyPr wrap="none" rtlCol="0">
            <a:spAutoFit/>
          </a:bodyPr>
          <a:lstStyle/>
          <a:p>
            <a:r>
              <a:rPr lang="en-US" sz="2400" dirty="0"/>
              <a:t>“Metal”</a:t>
            </a:r>
          </a:p>
        </p:txBody>
      </p:sp>
      <p:pic>
        <p:nvPicPr>
          <p:cNvPr id="29" name="Latin1-4-4">
            <a:hlinkClick r:id="" action="ppaction://media"/>
            <a:extLst>
              <a:ext uri="{FF2B5EF4-FFF2-40B4-BE49-F238E27FC236}">
                <a16:creationId xmlns:a16="http://schemas.microsoft.com/office/drawing/2014/main" id="{3B16C22E-D18E-9442-B248-97373DACC25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2100122" y="3206935"/>
            <a:ext cx="812800" cy="812800"/>
          </a:xfrm>
          <a:prstGeom prst="rect">
            <a:avLst/>
          </a:prstGeom>
        </p:spPr>
      </p:pic>
      <p:pic>
        <p:nvPicPr>
          <p:cNvPr id="30" name="Metal1-4-4">
            <a:hlinkClick r:id="" action="ppaction://media"/>
            <a:extLst>
              <a:ext uri="{FF2B5EF4-FFF2-40B4-BE49-F238E27FC236}">
                <a16:creationId xmlns:a16="http://schemas.microsoft.com/office/drawing/2014/main" id="{C30CBA3A-AD4F-254A-99A1-E5BBA74C6A24}"/>
              </a:ext>
            </a:extLst>
          </p:cNvPr>
          <p:cNvPicPr>
            <a:picLocks noChangeAspect="1"/>
          </p:cNvPicPr>
          <p:nvPr>
            <a:audioFile r:link="rId4"/>
            <p:extLst>
              <p:ext uri="{DAA4B4D4-6D71-4841-9C94-3DE7FCFB9230}">
                <p14:media xmlns:p14="http://schemas.microsoft.com/office/powerpoint/2010/main" r:embed="rId3"/>
              </p:ext>
            </p:extLst>
          </p:nvPr>
        </p:nvPicPr>
        <p:blipFill>
          <a:blip r:embed="rId10"/>
          <a:stretch>
            <a:fillRect/>
          </a:stretch>
        </p:blipFill>
        <p:spPr>
          <a:xfrm>
            <a:off x="9341898" y="3206935"/>
            <a:ext cx="812800" cy="812800"/>
          </a:xfrm>
          <a:prstGeom prst="rect">
            <a:avLst/>
          </a:prstGeom>
        </p:spPr>
      </p:pic>
      <p:cxnSp>
        <p:nvCxnSpPr>
          <p:cNvPr id="32" name="Straight Arrow Connector 31">
            <a:extLst>
              <a:ext uri="{FF2B5EF4-FFF2-40B4-BE49-F238E27FC236}">
                <a16:creationId xmlns:a16="http://schemas.microsoft.com/office/drawing/2014/main" id="{0ECC724C-AE59-3C41-8798-4548FF1D9C73}"/>
              </a:ext>
            </a:extLst>
          </p:cNvPr>
          <p:cNvCxnSpPr>
            <a:cxnSpLocks/>
            <a:stCxn id="29" idx="3"/>
          </p:cNvCxnSpPr>
          <p:nvPr/>
        </p:nvCxnSpPr>
        <p:spPr>
          <a:xfrm>
            <a:off x="2912922" y="3613335"/>
            <a:ext cx="2684723" cy="128721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3696D6C-D1F7-554E-9DE3-5B60702D2148}"/>
              </a:ext>
            </a:extLst>
          </p:cNvPr>
          <p:cNvCxnSpPr>
            <a:cxnSpLocks/>
            <a:stCxn id="30" idx="1"/>
          </p:cNvCxnSpPr>
          <p:nvPr/>
        </p:nvCxnSpPr>
        <p:spPr>
          <a:xfrm flipH="1">
            <a:off x="6539345" y="3613335"/>
            <a:ext cx="2802553" cy="1287215"/>
          </a:xfrm>
          <a:prstGeom prst="straightConnector1">
            <a:avLst/>
          </a:prstGeom>
          <a:ln w="6032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4CCC816-E719-E147-AFC4-B2A713E2380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61747" y="5150197"/>
            <a:ext cx="5468505" cy="787089"/>
          </a:xfrm>
          <a:prstGeom prst="rect">
            <a:avLst/>
          </a:prstGeom>
        </p:spPr>
      </p:pic>
      <p:sp>
        <p:nvSpPr>
          <p:cNvPr id="21" name="TextBox 20">
            <a:extLst>
              <a:ext uri="{FF2B5EF4-FFF2-40B4-BE49-F238E27FC236}">
                <a16:creationId xmlns:a16="http://schemas.microsoft.com/office/drawing/2014/main" id="{19165D05-4973-B349-AAF9-33D8E0955CA4}"/>
              </a:ext>
            </a:extLst>
          </p:cNvPr>
          <p:cNvSpPr txBox="1"/>
          <p:nvPr/>
        </p:nvSpPr>
        <p:spPr>
          <a:xfrm>
            <a:off x="993141" y="5286335"/>
            <a:ext cx="2231958" cy="461665"/>
          </a:xfrm>
          <a:prstGeom prst="rect">
            <a:avLst/>
          </a:prstGeom>
          <a:noFill/>
        </p:spPr>
        <p:txBody>
          <a:bodyPr wrap="none" rtlCol="0">
            <a:spAutoFit/>
          </a:bodyPr>
          <a:lstStyle/>
          <a:p>
            <a:r>
              <a:rPr lang="en-US" sz="2400" dirty="0"/>
              <a:t>Possible “blend”</a:t>
            </a:r>
          </a:p>
        </p:txBody>
      </p:sp>
      <p:pic>
        <p:nvPicPr>
          <p:cNvPr id="7" name="Latin1-4-4_Metal1-4-4_">
            <a:hlinkClick r:id="" action="ppaction://media"/>
            <a:extLst>
              <a:ext uri="{FF2B5EF4-FFF2-40B4-BE49-F238E27FC236}">
                <a16:creationId xmlns:a16="http://schemas.microsoft.com/office/drawing/2014/main" id="{A9B0C9F1-7E3A-3646-9C8D-1B2E0E4B760B}"/>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1693722" y="5589893"/>
            <a:ext cx="812800" cy="812800"/>
          </a:xfrm>
          <a:prstGeom prst="rect">
            <a:avLst/>
          </a:prstGeom>
        </p:spPr>
      </p:pic>
      <p:sp>
        <p:nvSpPr>
          <p:cNvPr id="8" name="TextBox 7">
            <a:extLst>
              <a:ext uri="{FF2B5EF4-FFF2-40B4-BE49-F238E27FC236}">
                <a16:creationId xmlns:a16="http://schemas.microsoft.com/office/drawing/2014/main" id="{91002044-580F-6D47-9445-29F18B7DC007}"/>
              </a:ext>
            </a:extLst>
          </p:cNvPr>
          <p:cNvSpPr txBox="1"/>
          <p:nvPr/>
        </p:nvSpPr>
        <p:spPr>
          <a:xfrm>
            <a:off x="7531825" y="5996293"/>
            <a:ext cx="4432945" cy="646331"/>
          </a:xfrm>
          <a:prstGeom prst="rect">
            <a:avLst/>
          </a:prstGeom>
          <a:noFill/>
        </p:spPr>
        <p:txBody>
          <a:bodyPr wrap="none" rtlCol="0">
            <a:spAutoFit/>
          </a:bodyPr>
          <a:lstStyle/>
          <a:p>
            <a:r>
              <a:rPr lang="en-US" dirty="0"/>
              <a:t>More examples at:</a:t>
            </a:r>
          </a:p>
          <a:p>
            <a:r>
              <a:rPr lang="en-US" dirty="0">
                <a:hlinkClick r:id="rId12"/>
              </a:rPr>
              <a:t>http://ccm.web.auth.gr/drumsblending.html</a:t>
            </a:r>
            <a:r>
              <a:rPr lang="en-US" dirty="0"/>
              <a:t> </a:t>
            </a:r>
          </a:p>
        </p:txBody>
      </p:sp>
      <p:pic>
        <p:nvPicPr>
          <p:cNvPr id="10" name="Picture 9">
            <a:extLst>
              <a:ext uri="{FF2B5EF4-FFF2-40B4-BE49-F238E27FC236}">
                <a16:creationId xmlns:a16="http://schemas.microsoft.com/office/drawing/2014/main" id="{28C6357B-9434-D94D-B520-82FE877EB43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659871" y="3948050"/>
            <a:ext cx="1905000" cy="1905000"/>
          </a:xfrm>
          <a:prstGeom prst="rect">
            <a:avLst/>
          </a:prstGeom>
        </p:spPr>
      </p:pic>
    </p:spTree>
    <p:extLst>
      <p:ext uri="{BB962C8B-B14F-4D97-AF65-F5344CB8AC3E}">
        <p14:creationId xmlns:p14="http://schemas.microsoft.com/office/powerpoint/2010/main" val="21449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29"/>
                </p:tgtEl>
              </p:cMediaNode>
            </p:audio>
            <p:audio>
              <p:cMediaNode vol="80000">
                <p:cTn id="10" fill="hold" display="0">
                  <p:stCondLst>
                    <p:cond delay="indefinite"/>
                  </p:stCondLst>
                  <p:endCondLst>
                    <p:cond evt="onStopAudio" delay="0">
                      <p:tgtEl>
                        <p:sldTgt/>
                      </p:tgtEl>
                    </p:cond>
                  </p:endCondLst>
                </p:cTn>
                <p:tgtEl>
                  <p:spTgt spid="30"/>
                </p:tgtEl>
              </p:cMediaNode>
            </p:audio>
            <p:audio>
              <p:cMediaNode vol="80000">
                <p:cTn id="11" fill="hold" display="0">
                  <p:stCondLst>
                    <p:cond delay="indefinite"/>
                  </p:stCondLst>
                  <p:endCondLst>
                    <p:cond evt="onStopAudio" delay="0">
                      <p:tgtEl>
                        <p:sldTgt/>
                      </p:tgtEl>
                    </p:cond>
                  </p:endCondLst>
                </p:cTn>
                <p:tgtEl>
                  <p:spTgt spid="7"/>
                </p:tgtEl>
              </p:cMediaNode>
            </p:audio>
          </p:childTnLst>
        </p:cTn>
      </p:par>
    </p:tnLst>
    <p:bldLst>
      <p:bldP spid="8"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B826-EAB7-9743-86AA-B3F20197DC18}"/>
              </a:ext>
            </a:extLst>
          </p:cNvPr>
          <p:cNvSpPr>
            <a:spLocks noGrp="1"/>
          </p:cNvSpPr>
          <p:nvPr>
            <p:ph type="title"/>
          </p:nvPr>
        </p:nvSpPr>
        <p:spPr/>
        <p:txBody>
          <a:bodyPr/>
          <a:lstStyle/>
          <a:p>
            <a:r>
              <a:rPr lang="en-US" dirty="0"/>
              <a:t>Conceptual Blending of Features: How?</a:t>
            </a:r>
          </a:p>
        </p:txBody>
      </p:sp>
      <p:sp>
        <p:nvSpPr>
          <p:cNvPr id="4" name="Footer Placeholder 3">
            <a:extLst>
              <a:ext uri="{FF2B5EF4-FFF2-40B4-BE49-F238E27FC236}">
                <a16:creationId xmlns:a16="http://schemas.microsoft.com/office/drawing/2014/main" id="{DACF92B7-CDCB-7748-BC5A-730699FA9CD2}"/>
              </a:ext>
            </a:extLst>
          </p:cNvPr>
          <p:cNvSpPr>
            <a:spLocks noGrp="1"/>
          </p:cNvSpPr>
          <p:nvPr>
            <p:ph type="ftr" sz="quarter" idx="11"/>
          </p:nvPr>
        </p:nvSpPr>
        <p:spPr/>
        <p:txBody>
          <a:bodyPr/>
          <a:lstStyle/>
          <a:p>
            <a:r>
              <a:rPr lang="en-US"/>
              <a:t>EvoMUSART 2018, Parma, Italy</a:t>
            </a:r>
          </a:p>
        </p:txBody>
      </p:sp>
      <p:pic>
        <p:nvPicPr>
          <p:cNvPr id="6" name="Picture 5">
            <a:extLst>
              <a:ext uri="{FF2B5EF4-FFF2-40B4-BE49-F238E27FC236}">
                <a16:creationId xmlns:a16="http://schemas.microsoft.com/office/drawing/2014/main" id="{4B00B04A-3AC7-F442-9C80-12D91059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2" y="1690687"/>
            <a:ext cx="5588929" cy="4325101"/>
          </a:xfrm>
          <a:prstGeom prst="rect">
            <a:avLst/>
          </a:prstGeom>
        </p:spPr>
      </p:pic>
    </p:spTree>
    <p:extLst>
      <p:ext uri="{BB962C8B-B14F-4D97-AF65-F5344CB8AC3E}">
        <p14:creationId xmlns:p14="http://schemas.microsoft.com/office/powerpoint/2010/main" val="28897433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0B04A-3AC7-F442-9C80-12D91059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2" y="1690687"/>
            <a:ext cx="5588929" cy="4325101"/>
          </a:xfrm>
          <a:prstGeom prst="rect">
            <a:avLst/>
          </a:prstGeom>
        </p:spPr>
      </p:pic>
      <p:sp>
        <p:nvSpPr>
          <p:cNvPr id="2" name="Title 1">
            <a:extLst>
              <a:ext uri="{FF2B5EF4-FFF2-40B4-BE49-F238E27FC236}">
                <a16:creationId xmlns:a16="http://schemas.microsoft.com/office/drawing/2014/main" id="{AE91B826-EAB7-9743-86AA-B3F20197DC18}"/>
              </a:ext>
            </a:extLst>
          </p:cNvPr>
          <p:cNvSpPr>
            <a:spLocks noGrp="1"/>
          </p:cNvSpPr>
          <p:nvPr>
            <p:ph type="title"/>
          </p:nvPr>
        </p:nvSpPr>
        <p:spPr/>
        <p:txBody>
          <a:bodyPr/>
          <a:lstStyle/>
          <a:p>
            <a:r>
              <a:rPr lang="en-US" dirty="0"/>
              <a:t>Conceptual Blending of Features: How?</a:t>
            </a:r>
          </a:p>
        </p:txBody>
      </p:sp>
      <p:sp>
        <p:nvSpPr>
          <p:cNvPr id="4" name="Footer Placeholder 3">
            <a:extLst>
              <a:ext uri="{FF2B5EF4-FFF2-40B4-BE49-F238E27FC236}">
                <a16:creationId xmlns:a16="http://schemas.microsoft.com/office/drawing/2014/main" id="{DACF92B7-CDCB-7748-BC5A-730699FA9CD2}"/>
              </a:ext>
            </a:extLst>
          </p:cNvPr>
          <p:cNvSpPr>
            <a:spLocks noGrp="1"/>
          </p:cNvSpPr>
          <p:nvPr>
            <p:ph type="ftr" sz="quarter" idx="11"/>
          </p:nvPr>
        </p:nvSpPr>
        <p:spPr/>
        <p:txBody>
          <a:bodyPr/>
          <a:lstStyle/>
          <a:p>
            <a:r>
              <a:rPr lang="en-US"/>
              <a:t>EvoMUSART 2018, Parma, Italy</a:t>
            </a:r>
          </a:p>
        </p:txBody>
      </p:sp>
      <p:sp>
        <p:nvSpPr>
          <p:cNvPr id="5" name="Content Placeholder 2">
            <a:extLst>
              <a:ext uri="{FF2B5EF4-FFF2-40B4-BE49-F238E27FC236}">
                <a16:creationId xmlns:a16="http://schemas.microsoft.com/office/drawing/2014/main" id="{02701679-DD1D-0645-BBE3-664A437A7FDA}"/>
              </a:ext>
            </a:extLst>
          </p:cNvPr>
          <p:cNvSpPr txBox="1">
            <a:spLocks/>
          </p:cNvSpPr>
          <p:nvPr/>
        </p:nvSpPr>
        <p:spPr>
          <a:xfrm flipH="1">
            <a:off x="6096000"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Input 1:</a:t>
            </a:r>
          </a:p>
          <a:p>
            <a:pPr marL="0" indent="0">
              <a:buFont typeface="Arial"/>
              <a:buNone/>
            </a:pPr>
            <a:r>
              <a:rPr lang="en-GB" sz="1800" dirty="0" err="1"/>
              <a:t>ftr</a:t>
            </a:r>
            <a:r>
              <a:rPr lang="en-GB" sz="1800" dirty="0"/>
              <a:t> 1: </a:t>
            </a:r>
            <a:r>
              <a:rPr lang="en-GB" sz="1800" b="1" dirty="0">
                <a:solidFill>
                  <a:schemeClr val="accent2"/>
                </a:solidFill>
                <a:latin typeface="Courier"/>
                <a:cs typeface="Courier"/>
              </a:rPr>
              <a:t>value11</a:t>
            </a:r>
          </a:p>
          <a:p>
            <a:pPr marL="0" indent="0">
              <a:buNone/>
            </a:pPr>
            <a:r>
              <a:rPr lang="en-GB" sz="1800" dirty="0" err="1"/>
              <a:t>ftr</a:t>
            </a:r>
            <a:r>
              <a:rPr lang="en-GB" sz="1800" dirty="0"/>
              <a:t> 2: </a:t>
            </a:r>
            <a:r>
              <a:rPr lang="en-GB" sz="1800" dirty="0">
                <a:latin typeface="Courier"/>
                <a:cs typeface="Courier"/>
              </a:rPr>
              <a:t>value12</a:t>
            </a:r>
          </a:p>
          <a:p>
            <a:pPr marL="0" indent="0">
              <a:buNone/>
            </a:pPr>
            <a:r>
              <a:rPr lang="en-GB" sz="1800" dirty="0" err="1"/>
              <a:t>ftr</a:t>
            </a:r>
            <a:r>
              <a:rPr lang="en-GB" sz="1800" dirty="0"/>
              <a:t> 3: </a:t>
            </a:r>
            <a:r>
              <a:rPr lang="en-GB" sz="1800" b="1" dirty="0">
                <a:solidFill>
                  <a:schemeClr val="accent2"/>
                </a:solidFill>
                <a:latin typeface="Courier"/>
                <a:cs typeface="Courier"/>
              </a:rPr>
              <a:t>value13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
        <p:nvSpPr>
          <p:cNvPr id="7" name="Content Placeholder 2">
            <a:extLst>
              <a:ext uri="{FF2B5EF4-FFF2-40B4-BE49-F238E27FC236}">
                <a16:creationId xmlns:a16="http://schemas.microsoft.com/office/drawing/2014/main" id="{25760F72-138C-7549-AFD6-7533835DF5AA}"/>
              </a:ext>
            </a:extLst>
          </p:cNvPr>
          <p:cNvSpPr txBox="1">
            <a:spLocks/>
          </p:cNvSpPr>
          <p:nvPr/>
        </p:nvSpPr>
        <p:spPr>
          <a:xfrm flipH="1">
            <a:off x="7984642"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Input 2:</a:t>
            </a:r>
          </a:p>
          <a:p>
            <a:pPr marL="0" indent="0">
              <a:buFont typeface="Arial"/>
              <a:buNone/>
            </a:pPr>
            <a:r>
              <a:rPr lang="en-GB" sz="1800" dirty="0" err="1"/>
              <a:t>ftr</a:t>
            </a:r>
            <a:r>
              <a:rPr lang="en-GB" sz="1800" dirty="0"/>
              <a:t> 1: </a:t>
            </a:r>
            <a:r>
              <a:rPr lang="en-GB" sz="1800" dirty="0">
                <a:latin typeface="Courier"/>
                <a:cs typeface="Courier"/>
              </a:rPr>
              <a:t>value21</a:t>
            </a:r>
          </a:p>
          <a:p>
            <a:pPr marL="0" indent="0">
              <a:buNone/>
            </a:pPr>
            <a:r>
              <a:rPr lang="en-GB" sz="1800" dirty="0" err="1"/>
              <a:t>ftr</a:t>
            </a:r>
            <a:r>
              <a:rPr lang="en-GB" sz="1800" dirty="0"/>
              <a:t> 2: </a:t>
            </a:r>
            <a:r>
              <a:rPr lang="en-GB" sz="1800" b="1" dirty="0">
                <a:solidFill>
                  <a:schemeClr val="accent2"/>
                </a:solidFill>
                <a:latin typeface="Courier"/>
                <a:cs typeface="Courier"/>
              </a:rPr>
              <a:t>value22</a:t>
            </a:r>
          </a:p>
          <a:p>
            <a:pPr marL="0" indent="0">
              <a:buNone/>
            </a:pPr>
            <a:r>
              <a:rPr lang="en-GB" sz="1800" dirty="0" err="1"/>
              <a:t>ftr</a:t>
            </a:r>
            <a:r>
              <a:rPr lang="en-GB" sz="1800" dirty="0"/>
              <a:t> 3: </a:t>
            </a:r>
            <a:r>
              <a:rPr lang="en-GB" sz="1800" dirty="0">
                <a:latin typeface="Courier"/>
                <a:cs typeface="Courier"/>
              </a:rPr>
              <a:t>value23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
        <p:nvSpPr>
          <p:cNvPr id="8" name="Content Placeholder 2">
            <a:extLst>
              <a:ext uri="{FF2B5EF4-FFF2-40B4-BE49-F238E27FC236}">
                <a16:creationId xmlns:a16="http://schemas.microsoft.com/office/drawing/2014/main" id="{57A402E8-0F71-6A49-8288-440E15BB513D}"/>
              </a:ext>
            </a:extLst>
          </p:cNvPr>
          <p:cNvSpPr txBox="1">
            <a:spLocks/>
          </p:cNvSpPr>
          <p:nvPr/>
        </p:nvSpPr>
        <p:spPr>
          <a:xfrm flipH="1">
            <a:off x="9873284"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Blend:</a:t>
            </a:r>
          </a:p>
          <a:p>
            <a:pPr marL="0" indent="0">
              <a:buFont typeface="Arial"/>
              <a:buNone/>
            </a:pPr>
            <a:r>
              <a:rPr lang="en-GB" sz="1800" dirty="0" err="1"/>
              <a:t>ftr</a:t>
            </a:r>
            <a:r>
              <a:rPr lang="en-GB" sz="1800" dirty="0"/>
              <a:t> 1: </a:t>
            </a:r>
            <a:r>
              <a:rPr lang="en-GB" sz="1800" b="1" dirty="0">
                <a:solidFill>
                  <a:schemeClr val="accent2"/>
                </a:solidFill>
                <a:latin typeface="Courier"/>
                <a:cs typeface="Courier"/>
              </a:rPr>
              <a:t>value11</a:t>
            </a:r>
          </a:p>
          <a:p>
            <a:pPr marL="0" indent="0">
              <a:buNone/>
            </a:pPr>
            <a:r>
              <a:rPr lang="en-GB" sz="1800" dirty="0" err="1"/>
              <a:t>ftr</a:t>
            </a:r>
            <a:r>
              <a:rPr lang="en-GB" sz="1800" dirty="0"/>
              <a:t> 2: </a:t>
            </a:r>
            <a:r>
              <a:rPr lang="en-GB" sz="1800" b="1" dirty="0">
                <a:solidFill>
                  <a:schemeClr val="accent2"/>
                </a:solidFill>
                <a:latin typeface="Courier"/>
                <a:cs typeface="Courier"/>
              </a:rPr>
              <a:t>value22</a:t>
            </a:r>
          </a:p>
          <a:p>
            <a:pPr marL="0" indent="0">
              <a:buNone/>
            </a:pPr>
            <a:r>
              <a:rPr lang="en-GB" sz="1800" dirty="0" err="1"/>
              <a:t>ftr</a:t>
            </a:r>
            <a:r>
              <a:rPr lang="en-GB" sz="1800" dirty="0"/>
              <a:t> 3: </a:t>
            </a:r>
            <a:r>
              <a:rPr lang="en-GB" sz="1800" b="1" dirty="0">
                <a:solidFill>
                  <a:schemeClr val="accent2"/>
                </a:solidFill>
                <a:latin typeface="Courier"/>
                <a:cs typeface="Courier"/>
              </a:rPr>
              <a:t>value13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
        <p:nvSpPr>
          <p:cNvPr id="9" name="Content Placeholder 2">
            <a:extLst>
              <a:ext uri="{FF2B5EF4-FFF2-40B4-BE49-F238E27FC236}">
                <a16:creationId xmlns:a16="http://schemas.microsoft.com/office/drawing/2014/main" id="{EC96CBF2-FDD3-D34F-8C94-B0F3A5E8C1C1}"/>
              </a:ext>
            </a:extLst>
          </p:cNvPr>
          <p:cNvSpPr txBox="1">
            <a:spLocks/>
          </p:cNvSpPr>
          <p:nvPr/>
        </p:nvSpPr>
        <p:spPr>
          <a:xfrm flipH="1">
            <a:off x="5997673" y="4974702"/>
            <a:ext cx="5838685" cy="524562"/>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dirty="0"/>
              <a:t>The blend must have the most </a:t>
            </a:r>
            <a:r>
              <a:rPr lang="en-GB" sz="1800" b="1" dirty="0"/>
              <a:t>salient features </a:t>
            </a:r>
            <a:r>
              <a:rPr lang="en-GB" sz="1800" dirty="0"/>
              <a:t>(later) of both inputs.</a:t>
            </a:r>
          </a:p>
        </p:txBody>
      </p:sp>
      <p:sp>
        <p:nvSpPr>
          <p:cNvPr id="3" name="Rounded Rectangle 2">
            <a:extLst>
              <a:ext uri="{FF2B5EF4-FFF2-40B4-BE49-F238E27FC236}">
                <a16:creationId xmlns:a16="http://schemas.microsoft.com/office/drawing/2014/main" id="{02F730B6-91FB-934D-BB51-DC4AF0B51472}"/>
              </a:ext>
            </a:extLst>
          </p:cNvPr>
          <p:cNvSpPr/>
          <p:nvPr/>
        </p:nvSpPr>
        <p:spPr>
          <a:xfrm>
            <a:off x="3392905" y="2044114"/>
            <a:ext cx="2317782" cy="206206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82439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0B04A-3AC7-F442-9C80-12D91059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2" y="1690687"/>
            <a:ext cx="5588929" cy="4325101"/>
          </a:xfrm>
          <a:prstGeom prst="rect">
            <a:avLst/>
          </a:prstGeom>
        </p:spPr>
      </p:pic>
      <p:sp>
        <p:nvSpPr>
          <p:cNvPr id="2" name="Title 1">
            <a:extLst>
              <a:ext uri="{FF2B5EF4-FFF2-40B4-BE49-F238E27FC236}">
                <a16:creationId xmlns:a16="http://schemas.microsoft.com/office/drawing/2014/main" id="{AE91B826-EAB7-9743-86AA-B3F20197DC18}"/>
              </a:ext>
            </a:extLst>
          </p:cNvPr>
          <p:cNvSpPr>
            <a:spLocks noGrp="1"/>
          </p:cNvSpPr>
          <p:nvPr>
            <p:ph type="title"/>
          </p:nvPr>
        </p:nvSpPr>
        <p:spPr/>
        <p:txBody>
          <a:bodyPr/>
          <a:lstStyle/>
          <a:p>
            <a:r>
              <a:rPr lang="en-US" dirty="0"/>
              <a:t>Conceptual Blending of Features: How?</a:t>
            </a:r>
          </a:p>
        </p:txBody>
      </p:sp>
      <p:sp>
        <p:nvSpPr>
          <p:cNvPr id="4" name="Footer Placeholder 3">
            <a:extLst>
              <a:ext uri="{FF2B5EF4-FFF2-40B4-BE49-F238E27FC236}">
                <a16:creationId xmlns:a16="http://schemas.microsoft.com/office/drawing/2014/main" id="{DACF92B7-CDCB-7748-BC5A-730699FA9CD2}"/>
              </a:ext>
            </a:extLst>
          </p:cNvPr>
          <p:cNvSpPr>
            <a:spLocks noGrp="1"/>
          </p:cNvSpPr>
          <p:nvPr>
            <p:ph type="ftr" sz="quarter" idx="11"/>
          </p:nvPr>
        </p:nvSpPr>
        <p:spPr/>
        <p:txBody>
          <a:bodyPr/>
          <a:lstStyle/>
          <a:p>
            <a:r>
              <a:rPr lang="en-US"/>
              <a:t>EvoMUSART 2018, Parma, Italy</a:t>
            </a:r>
          </a:p>
        </p:txBody>
      </p:sp>
      <p:sp>
        <p:nvSpPr>
          <p:cNvPr id="3" name="Rounded Rectangle 2">
            <a:extLst>
              <a:ext uri="{FF2B5EF4-FFF2-40B4-BE49-F238E27FC236}">
                <a16:creationId xmlns:a16="http://schemas.microsoft.com/office/drawing/2014/main" id="{02F730B6-91FB-934D-BB51-DC4AF0B51472}"/>
              </a:ext>
            </a:extLst>
          </p:cNvPr>
          <p:cNvSpPr/>
          <p:nvPr/>
        </p:nvSpPr>
        <p:spPr>
          <a:xfrm>
            <a:off x="3674852" y="3441594"/>
            <a:ext cx="1846053" cy="1768762"/>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E9C269A-399A-1B4E-A4DD-96F670E786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7888" y="1690687"/>
            <a:ext cx="5242130" cy="4124519"/>
          </a:xfrm>
          <a:prstGeom prst="rect">
            <a:avLst/>
          </a:prstGeom>
        </p:spPr>
      </p:pic>
      <p:sp>
        <p:nvSpPr>
          <p:cNvPr id="12" name="TextBox 11">
            <a:extLst>
              <a:ext uri="{FF2B5EF4-FFF2-40B4-BE49-F238E27FC236}">
                <a16:creationId xmlns:a16="http://schemas.microsoft.com/office/drawing/2014/main" id="{44AA2D27-A5D4-0042-87FB-96F191FBB89B}"/>
              </a:ext>
            </a:extLst>
          </p:cNvPr>
          <p:cNvSpPr txBox="1"/>
          <p:nvPr/>
        </p:nvSpPr>
        <p:spPr>
          <a:xfrm>
            <a:off x="8494151" y="2258007"/>
            <a:ext cx="215977" cy="276999"/>
          </a:xfrm>
          <a:prstGeom prst="rect">
            <a:avLst/>
          </a:prstGeom>
          <a:solidFill>
            <a:schemeClr val="bg1"/>
          </a:solid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N</a:t>
            </a:r>
          </a:p>
        </p:txBody>
      </p:sp>
      <p:sp>
        <p:nvSpPr>
          <p:cNvPr id="14" name="TextBox 13">
            <a:extLst>
              <a:ext uri="{FF2B5EF4-FFF2-40B4-BE49-F238E27FC236}">
                <a16:creationId xmlns:a16="http://schemas.microsoft.com/office/drawing/2014/main" id="{58CE0D58-B6D0-2542-B2CB-8F37963E10BA}"/>
              </a:ext>
            </a:extLst>
          </p:cNvPr>
          <p:cNvSpPr txBox="1"/>
          <p:nvPr/>
        </p:nvSpPr>
        <p:spPr>
          <a:xfrm>
            <a:off x="6620069" y="2031250"/>
            <a:ext cx="2743199" cy="276999"/>
          </a:xfrm>
          <a:prstGeom prst="rect">
            <a:avLst/>
          </a:prstGeom>
          <a:solidFill>
            <a:schemeClr val="bg1"/>
          </a:solidFill>
        </p:spPr>
        <p:txBody>
          <a:bodyPr wrap="square" rtlCol="0">
            <a:spAutoFit/>
          </a:bodyPr>
          <a:lstStyle/>
          <a:p>
            <a:r>
              <a:rPr 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Phenotype: 3 x N rhythm</a:t>
            </a:r>
          </a:p>
        </p:txBody>
      </p:sp>
      <p:sp>
        <p:nvSpPr>
          <p:cNvPr id="15" name="TextBox 14">
            <a:extLst>
              <a:ext uri="{FF2B5EF4-FFF2-40B4-BE49-F238E27FC236}">
                <a16:creationId xmlns:a16="http://schemas.microsoft.com/office/drawing/2014/main" id="{823FFE21-2959-A34E-82BC-EFA6634F113D}"/>
              </a:ext>
            </a:extLst>
          </p:cNvPr>
          <p:cNvSpPr txBox="1"/>
          <p:nvPr/>
        </p:nvSpPr>
        <p:spPr>
          <a:xfrm>
            <a:off x="6620068" y="4548960"/>
            <a:ext cx="2743199" cy="276999"/>
          </a:xfrm>
          <a:prstGeom prst="rect">
            <a:avLst/>
          </a:prstGeom>
          <a:solidFill>
            <a:schemeClr val="bg1"/>
          </a:solidFill>
        </p:spPr>
        <p:txBody>
          <a:bodyPr wrap="square" rtlCol="0">
            <a:spAutoFit/>
          </a:bodyPr>
          <a:lstStyle/>
          <a:p>
            <a:r>
              <a:rPr lang="en-US" sz="1200" b="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Genotype: 1 x 3*N array</a:t>
            </a:r>
          </a:p>
        </p:txBody>
      </p:sp>
      <p:sp>
        <p:nvSpPr>
          <p:cNvPr id="5" name="TextBox 4">
            <a:extLst>
              <a:ext uri="{FF2B5EF4-FFF2-40B4-BE49-F238E27FC236}">
                <a16:creationId xmlns:a16="http://schemas.microsoft.com/office/drawing/2014/main" id="{93EA1F3E-510F-5241-B6E0-516052B5FDC3}"/>
              </a:ext>
            </a:extLst>
          </p:cNvPr>
          <p:cNvSpPr txBox="1"/>
          <p:nvPr/>
        </p:nvSpPr>
        <p:spPr>
          <a:xfrm>
            <a:off x="6496500" y="5584805"/>
            <a:ext cx="5245444" cy="954107"/>
          </a:xfrm>
          <a:prstGeom prst="rect">
            <a:avLst/>
          </a:prstGeom>
          <a:noFill/>
        </p:spPr>
        <p:txBody>
          <a:bodyPr wrap="square" rtlCol="0">
            <a:spAutoFit/>
          </a:bodyPr>
          <a:lstStyle/>
          <a:p>
            <a:r>
              <a:rPr lang="en-US" sz="1400" dirty="0"/>
              <a:t>M. Kaliakatsos-Papakostas, A. </a:t>
            </a:r>
            <a:r>
              <a:rPr lang="en-US" sz="1400" dirty="0" err="1"/>
              <a:t>Floros</a:t>
            </a:r>
            <a:r>
              <a:rPr lang="en-US" sz="1400" dirty="0"/>
              <a:t>, and M. N. </a:t>
            </a:r>
            <a:r>
              <a:rPr lang="en-US" sz="1400" dirty="0" err="1"/>
              <a:t>Vrahatis</a:t>
            </a:r>
            <a:r>
              <a:rPr lang="en-US" sz="1400" dirty="0"/>
              <a:t>. </a:t>
            </a:r>
            <a:r>
              <a:rPr lang="en-US" sz="1400" i="1" dirty="0" err="1"/>
              <a:t>Evodrummer</a:t>
            </a:r>
            <a:r>
              <a:rPr lang="en-US" sz="1400" i="1" dirty="0"/>
              <a:t>: deriving rhythmic patterns through interactive genetic algorithms</a:t>
            </a:r>
            <a:r>
              <a:rPr lang="en-US" sz="1400" dirty="0"/>
              <a:t>. In Proceedings of the </a:t>
            </a:r>
            <a:r>
              <a:rPr lang="en-US" sz="1400" dirty="0" err="1"/>
              <a:t>EvoMUSART</a:t>
            </a:r>
            <a:r>
              <a:rPr lang="en-US" sz="1400" dirty="0"/>
              <a:t> 2013 conference.</a:t>
            </a:r>
          </a:p>
          <a:p>
            <a:endParaRPr lang="en-US" sz="1400" dirty="0"/>
          </a:p>
        </p:txBody>
      </p:sp>
    </p:spTree>
    <p:extLst>
      <p:ext uri="{BB962C8B-B14F-4D97-AF65-F5344CB8AC3E}">
        <p14:creationId xmlns:p14="http://schemas.microsoft.com/office/powerpoint/2010/main" val="34520666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00B04A-3AC7-F442-9C80-12D910599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412" y="1690687"/>
            <a:ext cx="5588929" cy="4325101"/>
          </a:xfrm>
          <a:prstGeom prst="rect">
            <a:avLst/>
          </a:prstGeom>
        </p:spPr>
      </p:pic>
      <p:sp>
        <p:nvSpPr>
          <p:cNvPr id="2" name="Title 1">
            <a:extLst>
              <a:ext uri="{FF2B5EF4-FFF2-40B4-BE49-F238E27FC236}">
                <a16:creationId xmlns:a16="http://schemas.microsoft.com/office/drawing/2014/main" id="{AE91B826-EAB7-9743-86AA-B3F20197DC18}"/>
              </a:ext>
            </a:extLst>
          </p:cNvPr>
          <p:cNvSpPr>
            <a:spLocks noGrp="1"/>
          </p:cNvSpPr>
          <p:nvPr>
            <p:ph type="title"/>
          </p:nvPr>
        </p:nvSpPr>
        <p:spPr/>
        <p:txBody>
          <a:bodyPr/>
          <a:lstStyle/>
          <a:p>
            <a:r>
              <a:rPr lang="en-US" dirty="0"/>
              <a:t>Conceptual Blending of Features: How?</a:t>
            </a:r>
          </a:p>
        </p:txBody>
      </p:sp>
      <p:sp>
        <p:nvSpPr>
          <p:cNvPr id="4" name="Footer Placeholder 3">
            <a:extLst>
              <a:ext uri="{FF2B5EF4-FFF2-40B4-BE49-F238E27FC236}">
                <a16:creationId xmlns:a16="http://schemas.microsoft.com/office/drawing/2014/main" id="{DACF92B7-CDCB-7748-BC5A-730699FA9CD2}"/>
              </a:ext>
            </a:extLst>
          </p:cNvPr>
          <p:cNvSpPr>
            <a:spLocks noGrp="1"/>
          </p:cNvSpPr>
          <p:nvPr>
            <p:ph type="ftr" sz="quarter" idx="11"/>
          </p:nvPr>
        </p:nvSpPr>
        <p:spPr/>
        <p:txBody>
          <a:bodyPr/>
          <a:lstStyle/>
          <a:p>
            <a:r>
              <a:rPr lang="en-US"/>
              <a:t>EvoMUSART 2018, Parma, Italy</a:t>
            </a:r>
          </a:p>
        </p:txBody>
      </p:sp>
      <p:sp>
        <p:nvSpPr>
          <p:cNvPr id="3" name="Rounded Rectangle 2">
            <a:extLst>
              <a:ext uri="{FF2B5EF4-FFF2-40B4-BE49-F238E27FC236}">
                <a16:creationId xmlns:a16="http://schemas.microsoft.com/office/drawing/2014/main" id="{02F730B6-91FB-934D-BB51-DC4AF0B51472}"/>
              </a:ext>
            </a:extLst>
          </p:cNvPr>
          <p:cNvSpPr/>
          <p:nvPr/>
        </p:nvSpPr>
        <p:spPr>
          <a:xfrm>
            <a:off x="533069" y="4687459"/>
            <a:ext cx="1600532" cy="1328329"/>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44C77B28-7B37-204F-BEC6-DE00F61E5797}"/>
              </a:ext>
            </a:extLst>
          </p:cNvPr>
          <p:cNvSpPr/>
          <p:nvPr/>
        </p:nvSpPr>
        <p:spPr>
          <a:xfrm>
            <a:off x="3392905" y="2044114"/>
            <a:ext cx="2317782" cy="2062060"/>
          </a:xfrm>
          <a:prstGeom prst="roundRect">
            <a:avLst/>
          </a:prstGeom>
          <a:noFill/>
          <a:ln w="889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8F48D57-CF7D-4144-8084-9AE5800AA5F3}"/>
              </a:ext>
            </a:extLst>
          </p:cNvPr>
          <p:cNvSpPr txBox="1"/>
          <p:nvPr/>
        </p:nvSpPr>
        <p:spPr>
          <a:xfrm>
            <a:off x="7210190" y="4921046"/>
            <a:ext cx="3349635" cy="523220"/>
          </a:xfrm>
          <a:prstGeom prst="rect">
            <a:avLst/>
          </a:prstGeom>
          <a:noFill/>
        </p:spPr>
        <p:txBody>
          <a:bodyPr wrap="none" rtlCol="0">
            <a:spAutoFit/>
          </a:bodyPr>
          <a:lstStyle/>
          <a:p>
            <a:r>
              <a:rPr lang="en-US" sz="2800" dirty="0">
                <a:solidFill>
                  <a:srgbClr val="FF0000"/>
                </a:solidFill>
              </a:rPr>
              <a:t>The </a:t>
            </a:r>
            <a:r>
              <a:rPr lang="en-US" sz="2800" b="1" dirty="0">
                <a:solidFill>
                  <a:srgbClr val="FF0000"/>
                </a:solidFill>
              </a:rPr>
              <a:t>Salience</a:t>
            </a:r>
            <a:r>
              <a:rPr lang="en-US" sz="2800" dirty="0">
                <a:solidFill>
                  <a:srgbClr val="FF0000"/>
                </a:solidFill>
              </a:rPr>
              <a:t> Problem</a:t>
            </a:r>
          </a:p>
        </p:txBody>
      </p:sp>
      <p:cxnSp>
        <p:nvCxnSpPr>
          <p:cNvPr id="7" name="Straight Arrow Connector 6">
            <a:extLst>
              <a:ext uri="{FF2B5EF4-FFF2-40B4-BE49-F238E27FC236}">
                <a16:creationId xmlns:a16="http://schemas.microsoft.com/office/drawing/2014/main" id="{9AA7183E-69DB-5B45-A7BD-6DCF867450E1}"/>
              </a:ext>
            </a:extLst>
          </p:cNvPr>
          <p:cNvCxnSpPr>
            <a:cxnSpLocks/>
          </p:cNvCxnSpPr>
          <p:nvPr/>
        </p:nvCxnSpPr>
        <p:spPr>
          <a:xfrm flipV="1">
            <a:off x="2133601" y="3922743"/>
            <a:ext cx="1259304" cy="998303"/>
          </a:xfrm>
          <a:prstGeom prst="straightConnector1">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C9161B3-CF01-B64A-8E83-62CA62084603}"/>
              </a:ext>
            </a:extLst>
          </p:cNvPr>
          <p:cNvSpPr txBox="1"/>
          <p:nvPr/>
        </p:nvSpPr>
        <p:spPr>
          <a:xfrm>
            <a:off x="6963508" y="5556741"/>
            <a:ext cx="3974486" cy="830997"/>
          </a:xfrm>
          <a:prstGeom prst="rect">
            <a:avLst/>
          </a:prstGeom>
          <a:noFill/>
        </p:spPr>
        <p:txBody>
          <a:bodyPr wrap="none" rtlCol="0">
            <a:spAutoFit/>
          </a:bodyPr>
          <a:lstStyle/>
          <a:p>
            <a:r>
              <a:rPr lang="en-US" sz="2400" dirty="0"/>
              <a:t>We need to identify and blend</a:t>
            </a:r>
          </a:p>
          <a:p>
            <a:r>
              <a:rPr lang="en-US" sz="2400" dirty="0"/>
              <a:t>the most </a:t>
            </a:r>
            <a:r>
              <a:rPr lang="en-US" sz="2400" b="1" dirty="0"/>
              <a:t>salient</a:t>
            </a:r>
            <a:r>
              <a:rPr lang="en-US" sz="2400" dirty="0"/>
              <a:t> features.</a:t>
            </a:r>
          </a:p>
        </p:txBody>
      </p:sp>
      <p:sp>
        <p:nvSpPr>
          <p:cNvPr id="17" name="Content Placeholder 2">
            <a:extLst>
              <a:ext uri="{FF2B5EF4-FFF2-40B4-BE49-F238E27FC236}">
                <a16:creationId xmlns:a16="http://schemas.microsoft.com/office/drawing/2014/main" id="{2149F022-74CD-624B-8AD1-B3F9B20E9A76}"/>
              </a:ext>
            </a:extLst>
          </p:cNvPr>
          <p:cNvSpPr txBox="1">
            <a:spLocks/>
          </p:cNvSpPr>
          <p:nvPr/>
        </p:nvSpPr>
        <p:spPr>
          <a:xfrm flipH="1">
            <a:off x="6096000"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Input 1:</a:t>
            </a:r>
          </a:p>
          <a:p>
            <a:pPr marL="0" indent="0">
              <a:buFont typeface="Arial"/>
              <a:buNone/>
            </a:pPr>
            <a:r>
              <a:rPr lang="en-GB" sz="1800" dirty="0" err="1"/>
              <a:t>ftr</a:t>
            </a:r>
            <a:r>
              <a:rPr lang="en-GB" sz="1800" dirty="0"/>
              <a:t> 1: </a:t>
            </a:r>
            <a:r>
              <a:rPr lang="en-GB" sz="1800" b="1" dirty="0">
                <a:solidFill>
                  <a:schemeClr val="accent2"/>
                </a:solidFill>
                <a:latin typeface="Courier"/>
                <a:cs typeface="Courier"/>
              </a:rPr>
              <a:t>value11</a:t>
            </a:r>
          </a:p>
          <a:p>
            <a:pPr marL="0" indent="0">
              <a:buNone/>
            </a:pPr>
            <a:r>
              <a:rPr lang="en-GB" sz="1800" dirty="0" err="1"/>
              <a:t>ftr</a:t>
            </a:r>
            <a:r>
              <a:rPr lang="en-GB" sz="1800" dirty="0"/>
              <a:t> 2: </a:t>
            </a:r>
            <a:r>
              <a:rPr lang="en-GB" sz="1800" dirty="0">
                <a:latin typeface="Courier"/>
                <a:cs typeface="Courier"/>
              </a:rPr>
              <a:t>value12</a:t>
            </a:r>
          </a:p>
          <a:p>
            <a:pPr marL="0" indent="0">
              <a:buNone/>
            </a:pPr>
            <a:r>
              <a:rPr lang="en-GB" sz="1800" dirty="0" err="1"/>
              <a:t>ftr</a:t>
            </a:r>
            <a:r>
              <a:rPr lang="en-GB" sz="1800" dirty="0"/>
              <a:t> 3: </a:t>
            </a:r>
            <a:r>
              <a:rPr lang="en-GB" sz="1800" b="1" dirty="0">
                <a:solidFill>
                  <a:schemeClr val="accent2"/>
                </a:solidFill>
                <a:latin typeface="Courier"/>
                <a:cs typeface="Courier"/>
              </a:rPr>
              <a:t>value13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
        <p:nvSpPr>
          <p:cNvPr id="18" name="Content Placeholder 2">
            <a:extLst>
              <a:ext uri="{FF2B5EF4-FFF2-40B4-BE49-F238E27FC236}">
                <a16:creationId xmlns:a16="http://schemas.microsoft.com/office/drawing/2014/main" id="{F0EA3B9F-D48D-3D4F-8B19-3A7A2F4286FC}"/>
              </a:ext>
            </a:extLst>
          </p:cNvPr>
          <p:cNvSpPr txBox="1">
            <a:spLocks/>
          </p:cNvSpPr>
          <p:nvPr/>
        </p:nvSpPr>
        <p:spPr>
          <a:xfrm flipH="1">
            <a:off x="7984642"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Input 2:</a:t>
            </a:r>
          </a:p>
          <a:p>
            <a:pPr marL="0" indent="0">
              <a:buFont typeface="Arial"/>
              <a:buNone/>
            </a:pPr>
            <a:r>
              <a:rPr lang="en-GB" sz="1800" dirty="0" err="1"/>
              <a:t>ftr</a:t>
            </a:r>
            <a:r>
              <a:rPr lang="en-GB" sz="1800" dirty="0"/>
              <a:t> 1: </a:t>
            </a:r>
            <a:r>
              <a:rPr lang="en-GB" sz="1800" dirty="0">
                <a:latin typeface="Courier"/>
                <a:cs typeface="Courier"/>
              </a:rPr>
              <a:t>value21</a:t>
            </a:r>
          </a:p>
          <a:p>
            <a:pPr marL="0" indent="0">
              <a:buNone/>
            </a:pPr>
            <a:r>
              <a:rPr lang="en-GB" sz="1800" dirty="0" err="1"/>
              <a:t>ftr</a:t>
            </a:r>
            <a:r>
              <a:rPr lang="en-GB" sz="1800" dirty="0"/>
              <a:t> 2: </a:t>
            </a:r>
            <a:r>
              <a:rPr lang="en-GB" sz="1800" b="1" dirty="0">
                <a:solidFill>
                  <a:schemeClr val="accent2"/>
                </a:solidFill>
                <a:latin typeface="Courier"/>
                <a:cs typeface="Courier"/>
              </a:rPr>
              <a:t>value22</a:t>
            </a:r>
          </a:p>
          <a:p>
            <a:pPr marL="0" indent="0">
              <a:buNone/>
            </a:pPr>
            <a:r>
              <a:rPr lang="en-GB" sz="1800" dirty="0" err="1"/>
              <a:t>ftr</a:t>
            </a:r>
            <a:r>
              <a:rPr lang="en-GB" sz="1800" dirty="0"/>
              <a:t> 3: </a:t>
            </a:r>
            <a:r>
              <a:rPr lang="en-GB" sz="1800" dirty="0">
                <a:latin typeface="Courier"/>
                <a:cs typeface="Courier"/>
              </a:rPr>
              <a:t>value23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
        <p:nvSpPr>
          <p:cNvPr id="19" name="Content Placeholder 2">
            <a:extLst>
              <a:ext uri="{FF2B5EF4-FFF2-40B4-BE49-F238E27FC236}">
                <a16:creationId xmlns:a16="http://schemas.microsoft.com/office/drawing/2014/main" id="{42D018A6-D10E-CF4A-BA15-78248B42943B}"/>
              </a:ext>
            </a:extLst>
          </p:cNvPr>
          <p:cNvSpPr txBox="1">
            <a:spLocks/>
          </p:cNvSpPr>
          <p:nvPr/>
        </p:nvSpPr>
        <p:spPr>
          <a:xfrm flipH="1">
            <a:off x="9873284" y="2084906"/>
            <a:ext cx="1800732" cy="249557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GB" sz="1800" dirty="0"/>
              <a:t>Blend:</a:t>
            </a:r>
          </a:p>
          <a:p>
            <a:pPr marL="0" indent="0">
              <a:buFont typeface="Arial"/>
              <a:buNone/>
            </a:pPr>
            <a:r>
              <a:rPr lang="en-GB" sz="1800" dirty="0" err="1"/>
              <a:t>ftr</a:t>
            </a:r>
            <a:r>
              <a:rPr lang="en-GB" sz="1800" dirty="0"/>
              <a:t> 1: </a:t>
            </a:r>
            <a:r>
              <a:rPr lang="en-GB" sz="1800" b="1" dirty="0">
                <a:solidFill>
                  <a:schemeClr val="accent2"/>
                </a:solidFill>
                <a:latin typeface="Courier"/>
                <a:cs typeface="Courier"/>
              </a:rPr>
              <a:t>value11</a:t>
            </a:r>
          </a:p>
          <a:p>
            <a:pPr marL="0" indent="0">
              <a:buNone/>
            </a:pPr>
            <a:r>
              <a:rPr lang="en-GB" sz="1800" dirty="0" err="1"/>
              <a:t>ftr</a:t>
            </a:r>
            <a:r>
              <a:rPr lang="en-GB" sz="1800" dirty="0"/>
              <a:t> 2: </a:t>
            </a:r>
            <a:r>
              <a:rPr lang="en-GB" sz="1800" b="1" dirty="0">
                <a:solidFill>
                  <a:schemeClr val="accent2"/>
                </a:solidFill>
                <a:latin typeface="Courier"/>
                <a:cs typeface="Courier"/>
              </a:rPr>
              <a:t>value22</a:t>
            </a:r>
          </a:p>
          <a:p>
            <a:pPr marL="0" indent="0">
              <a:buNone/>
            </a:pPr>
            <a:r>
              <a:rPr lang="en-GB" sz="1800" dirty="0" err="1"/>
              <a:t>ftr</a:t>
            </a:r>
            <a:r>
              <a:rPr lang="en-GB" sz="1800" dirty="0"/>
              <a:t> 3: </a:t>
            </a:r>
            <a:r>
              <a:rPr lang="en-GB" sz="1800" b="1" dirty="0">
                <a:solidFill>
                  <a:schemeClr val="accent2"/>
                </a:solidFill>
                <a:latin typeface="Courier"/>
                <a:cs typeface="Courier"/>
              </a:rPr>
              <a:t>value13</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None/>
            </a:pPr>
            <a:r>
              <a:rPr lang="en-GB" sz="1800" dirty="0">
                <a:latin typeface="Courier"/>
                <a:cs typeface="Courier"/>
              </a:rPr>
              <a:t>.</a:t>
            </a:r>
          </a:p>
          <a:p>
            <a:pPr marL="0" indent="0">
              <a:buFont typeface="Arial"/>
              <a:buNone/>
            </a:pPr>
            <a:endParaRPr lang="en-GB" sz="1800" dirty="0">
              <a:latin typeface="Courier"/>
              <a:cs typeface="Courier"/>
            </a:endParaRPr>
          </a:p>
        </p:txBody>
      </p:sp>
    </p:spTree>
    <p:extLst>
      <p:ext uri="{BB962C8B-B14F-4D97-AF65-F5344CB8AC3E}">
        <p14:creationId xmlns:p14="http://schemas.microsoft.com/office/powerpoint/2010/main" val="36990889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1B826-EAB7-9743-86AA-B3F20197DC18}"/>
              </a:ext>
            </a:extLst>
          </p:cNvPr>
          <p:cNvSpPr>
            <a:spLocks noGrp="1"/>
          </p:cNvSpPr>
          <p:nvPr>
            <p:ph type="title"/>
          </p:nvPr>
        </p:nvSpPr>
        <p:spPr/>
        <p:txBody>
          <a:bodyPr/>
          <a:lstStyle/>
          <a:p>
            <a:r>
              <a:rPr lang="en-US" dirty="0"/>
              <a:t>Why blending salient features is important</a:t>
            </a:r>
          </a:p>
        </p:txBody>
      </p:sp>
      <p:sp>
        <p:nvSpPr>
          <p:cNvPr id="4" name="Footer Placeholder 3">
            <a:extLst>
              <a:ext uri="{FF2B5EF4-FFF2-40B4-BE49-F238E27FC236}">
                <a16:creationId xmlns:a16="http://schemas.microsoft.com/office/drawing/2014/main" id="{DACF92B7-CDCB-7748-BC5A-730699FA9CD2}"/>
              </a:ext>
            </a:extLst>
          </p:cNvPr>
          <p:cNvSpPr>
            <a:spLocks noGrp="1"/>
          </p:cNvSpPr>
          <p:nvPr>
            <p:ph type="ftr" sz="quarter" idx="11"/>
          </p:nvPr>
        </p:nvSpPr>
        <p:spPr>
          <a:xfrm>
            <a:off x="4038600" y="6356350"/>
            <a:ext cx="4114800" cy="365125"/>
          </a:xfrm>
        </p:spPr>
        <p:txBody>
          <a:bodyPr/>
          <a:lstStyle/>
          <a:p>
            <a:r>
              <a:rPr lang="en-US"/>
              <a:t>EvoMUSART 2018, Parma, Italy</a:t>
            </a:r>
          </a:p>
        </p:txBody>
      </p:sp>
      <p:sp>
        <p:nvSpPr>
          <p:cNvPr id="14" name="Content Placeholder 2">
            <a:extLst>
              <a:ext uri="{FF2B5EF4-FFF2-40B4-BE49-F238E27FC236}">
                <a16:creationId xmlns:a16="http://schemas.microsoft.com/office/drawing/2014/main" id="{3D90D6E5-6524-5F4B-96F5-E48FA8DBF5F4}"/>
              </a:ext>
            </a:extLst>
          </p:cNvPr>
          <p:cNvSpPr txBox="1">
            <a:spLocks/>
          </p:cNvSpPr>
          <p:nvPr/>
        </p:nvSpPr>
        <p:spPr>
          <a:xfrm flipH="1">
            <a:off x="46894" y="2290516"/>
            <a:ext cx="4032737" cy="1413976"/>
          </a:xfrm>
          <a:prstGeom prst="rect">
            <a:avLst/>
          </a:prstGeom>
          <a:ln w="41275">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b="1" dirty="0"/>
              <a:t>Input 1 - shark:</a:t>
            </a:r>
          </a:p>
          <a:p>
            <a:pPr marL="0" indent="0">
              <a:buFont typeface="Arial"/>
              <a:buNone/>
            </a:pPr>
            <a:r>
              <a:rPr lang="en-GB" sz="1800" dirty="0" err="1"/>
              <a:t>ftr</a:t>
            </a:r>
            <a:r>
              <a:rPr lang="en-GB" sz="1800" dirty="0"/>
              <a:t> 1 – </a:t>
            </a:r>
            <a:r>
              <a:rPr lang="en-GB" sz="1800" dirty="0" err="1"/>
              <a:t>color</a:t>
            </a:r>
            <a:r>
              <a:rPr lang="en-GB" sz="1800" dirty="0"/>
              <a:t>: </a:t>
            </a:r>
            <a:r>
              <a:rPr lang="en-GB" sz="1800" dirty="0">
                <a:solidFill>
                  <a:schemeClr val="tx1"/>
                </a:solidFill>
                <a:latin typeface="Courier"/>
                <a:cs typeface="Courier"/>
              </a:rPr>
              <a:t>grey</a:t>
            </a:r>
          </a:p>
          <a:p>
            <a:pPr marL="0" indent="0">
              <a:buNone/>
            </a:pPr>
            <a:r>
              <a:rPr lang="en-GB" sz="1800" dirty="0" err="1"/>
              <a:t>ftr</a:t>
            </a:r>
            <a:r>
              <a:rPr lang="en-GB" sz="1800" dirty="0"/>
              <a:t> 2 – body shape: </a:t>
            </a:r>
            <a:r>
              <a:rPr lang="en-GB" sz="1800" dirty="0">
                <a:solidFill>
                  <a:schemeClr val="tx1"/>
                </a:solidFill>
                <a:latin typeface="Courier"/>
              </a:rPr>
              <a:t>fishy &amp; fin</a:t>
            </a:r>
            <a:endParaRPr lang="en-GB" sz="1800" dirty="0">
              <a:solidFill>
                <a:schemeClr val="tx1"/>
              </a:solidFill>
              <a:latin typeface="Courier"/>
              <a:cs typeface="Courier"/>
            </a:endParaRPr>
          </a:p>
        </p:txBody>
      </p:sp>
      <p:sp>
        <p:nvSpPr>
          <p:cNvPr id="22" name="Content Placeholder 2">
            <a:extLst>
              <a:ext uri="{FF2B5EF4-FFF2-40B4-BE49-F238E27FC236}">
                <a16:creationId xmlns:a16="http://schemas.microsoft.com/office/drawing/2014/main" id="{7D5A76D4-307E-F643-ACDC-AC323016932C}"/>
              </a:ext>
            </a:extLst>
          </p:cNvPr>
          <p:cNvSpPr txBox="1">
            <a:spLocks/>
          </p:cNvSpPr>
          <p:nvPr/>
        </p:nvSpPr>
        <p:spPr>
          <a:xfrm flipH="1">
            <a:off x="4079631" y="2290516"/>
            <a:ext cx="4032737" cy="1413976"/>
          </a:xfrm>
          <a:prstGeom prst="rect">
            <a:avLst/>
          </a:prstGeom>
          <a:ln w="41275">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b="1" dirty="0"/>
              <a:t>Input 2 - zebra:</a:t>
            </a:r>
          </a:p>
          <a:p>
            <a:pPr marL="0" indent="0">
              <a:buFont typeface="Arial"/>
              <a:buNone/>
            </a:pPr>
            <a:r>
              <a:rPr lang="en-GB" sz="1800" dirty="0" err="1"/>
              <a:t>ftr</a:t>
            </a:r>
            <a:r>
              <a:rPr lang="en-GB" sz="1800" dirty="0"/>
              <a:t> 1 – </a:t>
            </a:r>
            <a:r>
              <a:rPr lang="en-GB" sz="1800" dirty="0" err="1"/>
              <a:t>color</a:t>
            </a:r>
            <a:r>
              <a:rPr lang="en-GB" sz="1800" dirty="0"/>
              <a:t>: </a:t>
            </a:r>
            <a:r>
              <a:rPr lang="en-GB" sz="1800" dirty="0">
                <a:solidFill>
                  <a:schemeClr val="tx1"/>
                </a:solidFill>
                <a:latin typeface="Courier"/>
                <a:cs typeface="Courier"/>
              </a:rPr>
              <a:t>zebra pattern</a:t>
            </a:r>
          </a:p>
          <a:p>
            <a:pPr marL="0" indent="0">
              <a:buNone/>
            </a:pPr>
            <a:r>
              <a:rPr lang="en-GB" sz="1800" dirty="0" err="1"/>
              <a:t>ftr</a:t>
            </a:r>
            <a:r>
              <a:rPr lang="en-GB" sz="1800" dirty="0"/>
              <a:t> 2 – body shape: </a:t>
            </a:r>
            <a:r>
              <a:rPr lang="en-GB" sz="1800" dirty="0">
                <a:solidFill>
                  <a:schemeClr val="tx1"/>
                </a:solidFill>
                <a:latin typeface="Courier"/>
                <a:cs typeface="Courier"/>
              </a:rPr>
              <a:t>horse-like</a:t>
            </a:r>
          </a:p>
        </p:txBody>
      </p:sp>
      <p:sp>
        <p:nvSpPr>
          <p:cNvPr id="23" name="Content Placeholder 2">
            <a:extLst>
              <a:ext uri="{FF2B5EF4-FFF2-40B4-BE49-F238E27FC236}">
                <a16:creationId xmlns:a16="http://schemas.microsoft.com/office/drawing/2014/main" id="{74D1E14C-27B6-004D-8CC2-58A03E5256C9}"/>
              </a:ext>
            </a:extLst>
          </p:cNvPr>
          <p:cNvSpPr txBox="1">
            <a:spLocks/>
          </p:cNvSpPr>
          <p:nvPr/>
        </p:nvSpPr>
        <p:spPr>
          <a:xfrm flipH="1">
            <a:off x="8112368" y="2290516"/>
            <a:ext cx="4032737" cy="1413976"/>
          </a:xfrm>
          <a:prstGeom prst="rect">
            <a:avLst/>
          </a:prstGeom>
          <a:ln w="41275">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b="1" dirty="0"/>
              <a:t>Blend:</a:t>
            </a:r>
          </a:p>
          <a:p>
            <a:pPr marL="0" indent="0">
              <a:buFont typeface="Arial"/>
              <a:buNone/>
            </a:pPr>
            <a:r>
              <a:rPr lang="en-GB" sz="1800" dirty="0" err="1"/>
              <a:t>ftr</a:t>
            </a:r>
            <a:r>
              <a:rPr lang="en-GB" sz="1800" dirty="0"/>
              <a:t> 1 – </a:t>
            </a:r>
            <a:r>
              <a:rPr lang="en-GB" sz="1800" dirty="0" err="1"/>
              <a:t>color</a:t>
            </a:r>
            <a:r>
              <a:rPr lang="en-GB" sz="1800" dirty="0"/>
              <a:t>: </a:t>
            </a:r>
            <a:r>
              <a:rPr lang="en-GB" sz="1800" dirty="0">
                <a:solidFill>
                  <a:schemeClr val="tx1"/>
                </a:solidFill>
                <a:latin typeface="Courier"/>
                <a:cs typeface="Courier"/>
              </a:rPr>
              <a:t>?</a:t>
            </a:r>
          </a:p>
          <a:p>
            <a:pPr marL="0" indent="0">
              <a:buNone/>
            </a:pPr>
            <a:r>
              <a:rPr lang="en-GB" sz="1800" dirty="0" err="1"/>
              <a:t>ftr</a:t>
            </a:r>
            <a:r>
              <a:rPr lang="en-GB" sz="1800" dirty="0"/>
              <a:t> 2 – body shape: </a:t>
            </a:r>
            <a:r>
              <a:rPr lang="en-GB" sz="1800" dirty="0">
                <a:solidFill>
                  <a:schemeClr val="tx1"/>
                </a:solidFill>
                <a:latin typeface="Courier"/>
                <a:cs typeface="Courier"/>
              </a:rPr>
              <a:t>?</a:t>
            </a:r>
          </a:p>
        </p:txBody>
      </p:sp>
      <p:sp>
        <p:nvSpPr>
          <p:cNvPr id="24" name="Content Placeholder 2">
            <a:extLst>
              <a:ext uri="{FF2B5EF4-FFF2-40B4-BE49-F238E27FC236}">
                <a16:creationId xmlns:a16="http://schemas.microsoft.com/office/drawing/2014/main" id="{9B2D2092-16B8-3641-9FE3-D31BAEDCAF34}"/>
              </a:ext>
            </a:extLst>
          </p:cNvPr>
          <p:cNvSpPr txBox="1">
            <a:spLocks/>
          </p:cNvSpPr>
          <p:nvPr/>
        </p:nvSpPr>
        <p:spPr>
          <a:xfrm flipH="1">
            <a:off x="2063262" y="4304320"/>
            <a:ext cx="4032737" cy="1413976"/>
          </a:xfrm>
          <a:prstGeom prst="rect">
            <a:avLst/>
          </a:prstGeom>
          <a:ln w="41275">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b="1" dirty="0"/>
              <a:t>Blend A:</a:t>
            </a:r>
          </a:p>
          <a:p>
            <a:pPr marL="0" indent="0">
              <a:buNone/>
            </a:pPr>
            <a:r>
              <a:rPr lang="en-GB" sz="1800" dirty="0" err="1"/>
              <a:t>ftr</a:t>
            </a:r>
            <a:r>
              <a:rPr lang="en-GB" sz="1800" dirty="0"/>
              <a:t> 1 – </a:t>
            </a:r>
            <a:r>
              <a:rPr lang="en-GB" sz="1800" dirty="0" err="1"/>
              <a:t>color</a:t>
            </a:r>
            <a:r>
              <a:rPr lang="en-GB" sz="1800" dirty="0"/>
              <a:t>: </a:t>
            </a:r>
            <a:r>
              <a:rPr lang="en-GB" sz="1800" dirty="0">
                <a:solidFill>
                  <a:schemeClr val="tx1"/>
                </a:solidFill>
                <a:latin typeface="Courier"/>
                <a:cs typeface="Courier"/>
              </a:rPr>
              <a:t>grey</a:t>
            </a:r>
          </a:p>
          <a:p>
            <a:pPr marL="0" indent="0">
              <a:buNone/>
            </a:pPr>
            <a:r>
              <a:rPr lang="en-GB" sz="1800" dirty="0" err="1"/>
              <a:t>ftr</a:t>
            </a:r>
            <a:r>
              <a:rPr lang="en-GB" sz="1800" dirty="0"/>
              <a:t> 2 – body shape: </a:t>
            </a:r>
            <a:r>
              <a:rPr lang="en-GB" sz="1800" dirty="0">
                <a:solidFill>
                  <a:schemeClr val="tx1"/>
                </a:solidFill>
                <a:latin typeface="Courier"/>
                <a:cs typeface="Courier"/>
              </a:rPr>
              <a:t>horse-like</a:t>
            </a:r>
          </a:p>
        </p:txBody>
      </p:sp>
      <p:sp>
        <p:nvSpPr>
          <p:cNvPr id="25" name="Content Placeholder 2">
            <a:extLst>
              <a:ext uri="{FF2B5EF4-FFF2-40B4-BE49-F238E27FC236}">
                <a16:creationId xmlns:a16="http://schemas.microsoft.com/office/drawing/2014/main" id="{B3DF09B4-E708-7A4B-8464-ECA332B71490}"/>
              </a:ext>
            </a:extLst>
          </p:cNvPr>
          <p:cNvSpPr txBox="1">
            <a:spLocks/>
          </p:cNvSpPr>
          <p:nvPr/>
        </p:nvSpPr>
        <p:spPr>
          <a:xfrm flipH="1">
            <a:off x="6095999" y="4304320"/>
            <a:ext cx="4032737" cy="1413976"/>
          </a:xfrm>
          <a:prstGeom prst="rect">
            <a:avLst/>
          </a:prstGeom>
          <a:ln w="41275">
            <a:solidFill>
              <a:schemeClr val="tx1"/>
            </a:solidFill>
          </a:ln>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rgbClr val="515151"/>
                </a:solidFill>
                <a:latin typeface="Helvetica Neue"/>
                <a:ea typeface="+mn-ea"/>
                <a:cs typeface="+mn-cs"/>
              </a:defRPr>
            </a:lvl1pPr>
            <a:lvl2pPr marL="742950" indent="-285750" algn="l" defTabSz="457200" rtl="0" eaLnBrk="1" latinLnBrk="0" hangingPunct="1">
              <a:spcBef>
                <a:spcPct val="20000"/>
              </a:spcBef>
              <a:buFont typeface="Arial"/>
              <a:buChar char="–"/>
              <a:defRPr sz="2800" kern="1200">
                <a:solidFill>
                  <a:srgbClr val="515151"/>
                </a:solidFill>
                <a:latin typeface="Helvetica Neue"/>
                <a:ea typeface="+mn-ea"/>
                <a:cs typeface="+mn-cs"/>
              </a:defRPr>
            </a:lvl2pPr>
            <a:lvl3pPr marL="1143000" indent="-228600" algn="l" defTabSz="457200" rtl="0" eaLnBrk="1" latinLnBrk="0" hangingPunct="1">
              <a:spcBef>
                <a:spcPct val="20000"/>
              </a:spcBef>
              <a:buFont typeface="Arial"/>
              <a:buChar char="•"/>
              <a:defRPr sz="2400" kern="1200">
                <a:solidFill>
                  <a:srgbClr val="515151"/>
                </a:solidFill>
                <a:latin typeface="Helvetica Neue"/>
                <a:ea typeface="+mn-ea"/>
                <a:cs typeface="+mn-cs"/>
              </a:defRPr>
            </a:lvl3pPr>
            <a:lvl4pPr marL="16002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4pPr>
            <a:lvl5pPr marL="2057400" indent="-228600" algn="l" defTabSz="457200" rtl="0" eaLnBrk="1" latinLnBrk="0" hangingPunct="1">
              <a:spcBef>
                <a:spcPct val="20000"/>
              </a:spcBef>
              <a:buFont typeface="Arial"/>
              <a:buChar char="»"/>
              <a:defRPr sz="2000" kern="1200">
                <a:solidFill>
                  <a:srgbClr val="515151"/>
                </a:solidFill>
                <a:latin typeface="Helvetica Neue"/>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Font typeface="Arial"/>
              <a:buNone/>
            </a:pPr>
            <a:r>
              <a:rPr lang="en-GB" sz="1800" b="1" dirty="0"/>
              <a:t>Blend B:</a:t>
            </a:r>
          </a:p>
          <a:p>
            <a:pPr marL="0" indent="0">
              <a:buNone/>
            </a:pPr>
            <a:r>
              <a:rPr lang="en-GB" sz="1800" dirty="0" err="1"/>
              <a:t>ftr</a:t>
            </a:r>
            <a:r>
              <a:rPr lang="en-GB" sz="1800" dirty="0"/>
              <a:t> 1 – </a:t>
            </a:r>
            <a:r>
              <a:rPr lang="en-GB" sz="1800" dirty="0" err="1"/>
              <a:t>color</a:t>
            </a:r>
            <a:r>
              <a:rPr lang="en-GB" sz="1800" dirty="0"/>
              <a:t>: </a:t>
            </a:r>
            <a:r>
              <a:rPr lang="en-GB" sz="1800" dirty="0">
                <a:solidFill>
                  <a:schemeClr val="tx1"/>
                </a:solidFill>
                <a:latin typeface="Courier"/>
                <a:cs typeface="Courier"/>
              </a:rPr>
              <a:t>zebra pattern</a:t>
            </a:r>
          </a:p>
          <a:p>
            <a:pPr marL="0" indent="0">
              <a:buNone/>
            </a:pPr>
            <a:r>
              <a:rPr lang="en-GB" sz="1800" dirty="0" err="1"/>
              <a:t>ftr</a:t>
            </a:r>
            <a:r>
              <a:rPr lang="en-GB" sz="1800" dirty="0"/>
              <a:t> 2 – body shape: </a:t>
            </a:r>
            <a:r>
              <a:rPr lang="en-GB" sz="1800" dirty="0">
                <a:solidFill>
                  <a:schemeClr val="tx1"/>
                </a:solidFill>
                <a:latin typeface="Courier"/>
              </a:rPr>
              <a:t>fishy &amp; fin</a:t>
            </a:r>
            <a:endParaRPr lang="en-GB" sz="1800" dirty="0">
              <a:solidFill>
                <a:schemeClr val="tx1"/>
              </a:solidFill>
              <a:latin typeface="Courier"/>
              <a:cs typeface="Courier"/>
            </a:endParaRPr>
          </a:p>
        </p:txBody>
      </p:sp>
    </p:spTree>
    <p:extLst>
      <p:ext uri="{BB962C8B-B14F-4D97-AF65-F5344CB8AC3E}">
        <p14:creationId xmlns:p14="http://schemas.microsoft.com/office/powerpoint/2010/main" val="24634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F08D00C-D66F-BC4E-855D-BC347F6DD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5000" y="0"/>
            <a:ext cx="5842000" cy="4381500"/>
          </a:xfrm>
          <a:prstGeom prst="rect">
            <a:avLst/>
          </a:prstGeom>
        </p:spPr>
      </p:pic>
      <p:sp>
        <p:nvSpPr>
          <p:cNvPr id="7" name="TextBox 6">
            <a:extLst>
              <a:ext uri="{FF2B5EF4-FFF2-40B4-BE49-F238E27FC236}">
                <a16:creationId xmlns:a16="http://schemas.microsoft.com/office/drawing/2014/main" id="{EFF3EB51-BD5E-DE41-93AA-89955C7D31E4}"/>
              </a:ext>
            </a:extLst>
          </p:cNvPr>
          <p:cNvSpPr txBox="1"/>
          <p:nvPr/>
        </p:nvSpPr>
        <p:spPr>
          <a:xfrm>
            <a:off x="8854626" y="223703"/>
            <a:ext cx="1920782" cy="369332"/>
          </a:xfrm>
          <a:prstGeom prst="rect">
            <a:avLst/>
          </a:prstGeom>
          <a:noFill/>
        </p:spPr>
        <p:txBody>
          <a:bodyPr wrap="none" rtlCol="0">
            <a:spAutoFit/>
          </a:bodyPr>
          <a:lstStyle/>
          <a:p>
            <a:r>
              <a:rPr lang="en-US" dirty="0"/>
              <a:t>Bach chorales (BC)</a:t>
            </a:r>
          </a:p>
        </p:txBody>
      </p:sp>
      <p:sp>
        <p:nvSpPr>
          <p:cNvPr id="8" name="TextBox 7">
            <a:extLst>
              <a:ext uri="{FF2B5EF4-FFF2-40B4-BE49-F238E27FC236}">
                <a16:creationId xmlns:a16="http://schemas.microsoft.com/office/drawing/2014/main" id="{51C9B2E9-9A0B-7C4B-A8D2-2FE2B19AF5FD}"/>
              </a:ext>
            </a:extLst>
          </p:cNvPr>
          <p:cNvSpPr txBox="1"/>
          <p:nvPr/>
        </p:nvSpPr>
        <p:spPr>
          <a:xfrm>
            <a:off x="8893036" y="573157"/>
            <a:ext cx="1892954" cy="369332"/>
          </a:xfrm>
          <a:prstGeom prst="rect">
            <a:avLst/>
          </a:prstGeom>
          <a:noFill/>
        </p:spPr>
        <p:txBody>
          <a:bodyPr wrap="none" rtlCol="0">
            <a:spAutoFit/>
          </a:bodyPr>
          <a:lstStyle/>
          <a:p>
            <a:r>
              <a:rPr lang="en-US" dirty="0"/>
              <a:t>Jazz standards (JS)</a:t>
            </a:r>
          </a:p>
        </p:txBody>
      </p:sp>
      <p:sp>
        <p:nvSpPr>
          <p:cNvPr id="9" name="Oval 8">
            <a:extLst>
              <a:ext uri="{FF2B5EF4-FFF2-40B4-BE49-F238E27FC236}">
                <a16:creationId xmlns:a16="http://schemas.microsoft.com/office/drawing/2014/main" id="{2FBC8FEA-8EBE-8342-8B21-4E714F6DAD97}"/>
              </a:ext>
            </a:extLst>
          </p:cNvPr>
          <p:cNvSpPr/>
          <p:nvPr/>
        </p:nvSpPr>
        <p:spPr>
          <a:xfrm>
            <a:off x="8727954" y="665490"/>
            <a:ext cx="174452" cy="1846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E43C0C-A931-0749-BA9F-0D06B383F0D1}"/>
              </a:ext>
            </a:extLst>
          </p:cNvPr>
          <p:cNvSpPr txBox="1"/>
          <p:nvPr/>
        </p:nvSpPr>
        <p:spPr>
          <a:xfrm>
            <a:off x="8679347" y="169795"/>
            <a:ext cx="317716" cy="461665"/>
          </a:xfrm>
          <a:prstGeom prst="rect">
            <a:avLst/>
          </a:prstGeom>
          <a:noFill/>
        </p:spPr>
        <p:txBody>
          <a:bodyPr wrap="none" rtlCol="0">
            <a:spAutoFit/>
          </a:bodyPr>
          <a:lstStyle/>
          <a:p>
            <a:r>
              <a:rPr lang="en-US" sz="2400" dirty="0">
                <a:solidFill>
                  <a:srgbClr val="0070C0"/>
                </a:solidFill>
              </a:rPr>
              <a:t>x</a:t>
            </a:r>
          </a:p>
        </p:txBody>
      </p:sp>
      <p:sp>
        <p:nvSpPr>
          <p:cNvPr id="11" name="TextBox 10">
            <a:extLst>
              <a:ext uri="{FF2B5EF4-FFF2-40B4-BE49-F238E27FC236}">
                <a16:creationId xmlns:a16="http://schemas.microsoft.com/office/drawing/2014/main" id="{7056EDB0-24CD-6F47-B178-89623ADF7841}"/>
              </a:ext>
            </a:extLst>
          </p:cNvPr>
          <p:cNvSpPr txBox="1"/>
          <p:nvPr/>
        </p:nvSpPr>
        <p:spPr>
          <a:xfrm>
            <a:off x="5078991" y="4816965"/>
            <a:ext cx="2034018" cy="369332"/>
          </a:xfrm>
          <a:prstGeom prst="rect">
            <a:avLst/>
          </a:prstGeom>
          <a:noFill/>
        </p:spPr>
        <p:txBody>
          <a:bodyPr wrap="none" rtlCol="0">
            <a:spAutoFit/>
          </a:bodyPr>
          <a:lstStyle/>
          <a:p>
            <a:r>
              <a:rPr lang="en-US" dirty="0"/>
              <a:t>What is PCA about?</a:t>
            </a:r>
          </a:p>
        </p:txBody>
      </p:sp>
      <p:pic>
        <p:nvPicPr>
          <p:cNvPr id="2" name="Picture 1">
            <a:extLst>
              <a:ext uri="{FF2B5EF4-FFF2-40B4-BE49-F238E27FC236}">
                <a16:creationId xmlns:a16="http://schemas.microsoft.com/office/drawing/2014/main" id="{C472BB8F-3F7F-1F41-952F-4F0B628E6594}"/>
              </a:ext>
            </a:extLst>
          </p:cNvPr>
          <p:cNvPicPr>
            <a:picLocks noChangeAspect="1"/>
          </p:cNvPicPr>
          <p:nvPr/>
        </p:nvPicPr>
        <p:blipFill>
          <a:blip r:embed="rId3"/>
          <a:stretch>
            <a:fillRect/>
          </a:stretch>
        </p:blipFill>
        <p:spPr>
          <a:xfrm>
            <a:off x="5916083" y="4167432"/>
            <a:ext cx="359834" cy="287867"/>
          </a:xfrm>
          <a:prstGeom prst="rect">
            <a:avLst/>
          </a:prstGeom>
        </p:spPr>
      </p:pic>
      <p:pic>
        <p:nvPicPr>
          <p:cNvPr id="3" name="Picture 2">
            <a:extLst>
              <a:ext uri="{FF2B5EF4-FFF2-40B4-BE49-F238E27FC236}">
                <a16:creationId xmlns:a16="http://schemas.microsoft.com/office/drawing/2014/main" id="{AADAC841-F080-6346-A3F0-3FCC5DE07EBA}"/>
              </a:ext>
            </a:extLst>
          </p:cNvPr>
          <p:cNvPicPr>
            <a:picLocks noChangeAspect="1"/>
          </p:cNvPicPr>
          <p:nvPr/>
        </p:nvPicPr>
        <p:blipFill>
          <a:blip r:embed="rId4"/>
          <a:stretch>
            <a:fillRect/>
          </a:stretch>
        </p:blipFill>
        <p:spPr>
          <a:xfrm>
            <a:off x="2694691" y="2190751"/>
            <a:ext cx="373063" cy="298450"/>
          </a:xfrm>
          <a:prstGeom prst="rect">
            <a:avLst/>
          </a:prstGeom>
        </p:spPr>
      </p:pic>
      <p:pic>
        <p:nvPicPr>
          <p:cNvPr id="4" name="Picture 3">
            <a:extLst>
              <a:ext uri="{FF2B5EF4-FFF2-40B4-BE49-F238E27FC236}">
                <a16:creationId xmlns:a16="http://schemas.microsoft.com/office/drawing/2014/main" id="{2F1C34A3-A15E-E949-8172-D23DA6D209A3}"/>
              </a:ext>
            </a:extLst>
          </p:cNvPr>
          <p:cNvPicPr>
            <a:picLocks noChangeAspect="1"/>
          </p:cNvPicPr>
          <p:nvPr/>
        </p:nvPicPr>
        <p:blipFill>
          <a:blip r:embed="rId5"/>
          <a:stretch>
            <a:fillRect/>
          </a:stretch>
        </p:blipFill>
        <p:spPr>
          <a:xfrm>
            <a:off x="3623409" y="5281263"/>
            <a:ext cx="5269627" cy="340499"/>
          </a:xfrm>
          <a:prstGeom prst="rect">
            <a:avLst/>
          </a:prstGeom>
        </p:spPr>
      </p:pic>
      <p:pic>
        <p:nvPicPr>
          <p:cNvPr id="6" name="Picture 5">
            <a:extLst>
              <a:ext uri="{FF2B5EF4-FFF2-40B4-BE49-F238E27FC236}">
                <a16:creationId xmlns:a16="http://schemas.microsoft.com/office/drawing/2014/main" id="{3545DB62-202D-0F4E-A70A-26B6E9F5E3D4}"/>
              </a:ext>
            </a:extLst>
          </p:cNvPr>
          <p:cNvPicPr>
            <a:picLocks noChangeAspect="1"/>
          </p:cNvPicPr>
          <p:nvPr/>
        </p:nvPicPr>
        <p:blipFill>
          <a:blip r:embed="rId6"/>
          <a:stretch>
            <a:fillRect/>
          </a:stretch>
        </p:blipFill>
        <p:spPr>
          <a:xfrm>
            <a:off x="3623409" y="5808400"/>
            <a:ext cx="5242885" cy="338771"/>
          </a:xfrm>
          <a:prstGeom prst="rect">
            <a:avLst/>
          </a:prstGeom>
        </p:spPr>
      </p:pic>
      <p:pic>
        <p:nvPicPr>
          <p:cNvPr id="12" name="Picture 11">
            <a:extLst>
              <a:ext uri="{FF2B5EF4-FFF2-40B4-BE49-F238E27FC236}">
                <a16:creationId xmlns:a16="http://schemas.microsoft.com/office/drawing/2014/main" id="{A0E1FB52-CC65-124B-8D21-A2ACDB58F330}"/>
              </a:ext>
            </a:extLst>
          </p:cNvPr>
          <p:cNvPicPr>
            <a:picLocks noChangeAspect="1"/>
          </p:cNvPicPr>
          <p:nvPr/>
        </p:nvPicPr>
        <p:blipFill>
          <a:blip r:embed="rId7"/>
          <a:stretch>
            <a:fillRect/>
          </a:stretch>
        </p:blipFill>
        <p:spPr>
          <a:xfrm>
            <a:off x="3816349" y="6333809"/>
            <a:ext cx="281517" cy="412892"/>
          </a:xfrm>
          <a:prstGeom prst="rect">
            <a:avLst/>
          </a:prstGeom>
        </p:spPr>
      </p:pic>
      <p:sp>
        <p:nvSpPr>
          <p:cNvPr id="13" name="TextBox 12">
            <a:extLst>
              <a:ext uri="{FF2B5EF4-FFF2-40B4-BE49-F238E27FC236}">
                <a16:creationId xmlns:a16="http://schemas.microsoft.com/office/drawing/2014/main" id="{D9F0F07F-90D3-9445-8C9E-FCBC4D3C272E}"/>
              </a:ext>
            </a:extLst>
          </p:cNvPr>
          <p:cNvSpPr txBox="1"/>
          <p:nvPr/>
        </p:nvSpPr>
        <p:spPr>
          <a:xfrm>
            <a:off x="4164593" y="6374831"/>
            <a:ext cx="1854354" cy="369332"/>
          </a:xfrm>
          <a:prstGeom prst="rect">
            <a:avLst/>
          </a:prstGeom>
          <a:noFill/>
        </p:spPr>
        <p:txBody>
          <a:bodyPr wrap="none" rtlCol="0">
            <a:spAutoFit/>
          </a:bodyPr>
          <a:lstStyle/>
          <a:p>
            <a:r>
              <a:rPr lang="en-US" dirty="0"/>
              <a:t>Can be negative…</a:t>
            </a:r>
          </a:p>
        </p:txBody>
      </p:sp>
    </p:spTree>
    <p:extLst>
      <p:ext uri="{BB962C8B-B14F-4D97-AF65-F5344CB8AC3E}">
        <p14:creationId xmlns:p14="http://schemas.microsoft.com/office/powerpoint/2010/main" val="2001420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462</TotalTime>
  <Words>3225</Words>
  <Application>Microsoft Macintosh PowerPoint</Application>
  <PresentationFormat>Widescreen</PresentationFormat>
  <Paragraphs>705</Paragraphs>
  <Slides>88</Slides>
  <Notes>2</Notes>
  <HiddenSlides>0</HiddenSlides>
  <MMClips>68</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8" baseType="lpstr">
      <vt:lpstr>ＭＳ Ｐゴシック</vt:lpstr>
      <vt:lpstr>Arial</vt:lpstr>
      <vt:lpstr>Calibri</vt:lpstr>
      <vt:lpstr>Calibri Light</vt:lpstr>
      <vt:lpstr>Courier</vt:lpstr>
      <vt:lpstr>Courier New</vt:lpstr>
      <vt:lpstr>Helvetica Neue</vt:lpstr>
      <vt:lpstr>Times New Roman</vt:lpstr>
      <vt:lpstr>Office Theme</vt:lpstr>
      <vt:lpstr>Acrobat Document</vt:lpstr>
      <vt:lpstr>Symbolic Music and AI</vt:lpstr>
      <vt:lpstr>Symbolic Music Processing</vt:lpstr>
      <vt:lpstr>Musical surface to data</vt:lpstr>
      <vt:lpstr>PowerPoint Presentation</vt:lpstr>
      <vt:lpstr>Principal Component Analysis (PCA)</vt:lpstr>
      <vt:lpstr>PowerPoint Presentation</vt:lpstr>
      <vt:lpstr>PowerPoint Presentation</vt:lpstr>
      <vt:lpstr>How much information is there in those rPCPs?</vt:lpstr>
      <vt:lpstr>PowerPoint Presentation</vt:lpstr>
      <vt:lpstr>PowerPoint Presentation</vt:lpstr>
      <vt:lpstr>Non-negative Matrix Factorisation (NMF)</vt:lpstr>
      <vt:lpstr>NMF for Bach chorales example</vt:lpstr>
      <vt:lpstr>Supervised learning: classification</vt:lpstr>
      <vt:lpstr>Supervised learning: classification</vt:lpstr>
      <vt:lpstr>Supervised learning: classification</vt:lpstr>
      <vt:lpstr>Supervised learning: classification</vt:lpstr>
      <vt:lpstr>Supervised learning: classification</vt:lpstr>
      <vt:lpstr>Supervised learning: classification</vt:lpstr>
      <vt:lpstr>Supervised learning: classification</vt:lpstr>
      <vt:lpstr>Black box when going deeper…</vt:lpstr>
      <vt:lpstr>Introduction to statistical learning in symbolic music</vt:lpstr>
      <vt:lpstr>Statistical learning – Markov models</vt:lpstr>
      <vt:lpstr>Example of capturing 1st-order Markov statistics</vt:lpstr>
      <vt:lpstr>Example of capturing 1st-order Markov statistics</vt:lpstr>
      <vt:lpstr>Example of capturing 1st-order Markov statistics</vt:lpstr>
      <vt:lpstr>Markov-Chain model</vt:lpstr>
      <vt:lpstr>Hidden Markov model (HMM)</vt:lpstr>
      <vt:lpstr>Hidden Markov model (HMM)</vt:lpstr>
      <vt:lpstr>Melodic harmoniser example</vt:lpstr>
      <vt:lpstr>Melodic harmoniser example</vt:lpstr>
      <vt:lpstr>Melodic harmoniser example</vt:lpstr>
      <vt:lpstr>Melodic harmoniser example</vt:lpstr>
      <vt:lpstr>PowerPoint Presentation</vt:lpstr>
      <vt:lpstr>Computational Creativity and Conceptual Blending</vt:lpstr>
      <vt:lpstr>Forms of Creativity</vt:lpstr>
      <vt:lpstr>Conceptual Blending</vt:lpstr>
      <vt:lpstr>Conceptual Blending</vt:lpstr>
      <vt:lpstr>Blending in humour</vt:lpstr>
      <vt:lpstr>Conceptual blending framework</vt:lpstr>
      <vt:lpstr>Conceptual Blending – a musical example</vt:lpstr>
      <vt:lpstr>Conceptual Blending – nuts and bots</vt:lpstr>
      <vt:lpstr>PowerPoint Presentation</vt:lpstr>
      <vt:lpstr>PowerPoint Presentation</vt:lpstr>
      <vt:lpstr>Harmonic Dataset</vt:lpstr>
      <vt:lpstr>Annotated score</vt:lpstr>
      <vt:lpstr>Statistical learning of harmonies</vt:lpstr>
      <vt:lpstr>PowerPoint Presentation</vt:lpstr>
      <vt:lpstr>PowerPoint Presentation</vt:lpstr>
      <vt:lpstr>Chord learning &amp; generation</vt:lpstr>
      <vt:lpstr>Harmonisations  with different constraints</vt:lpstr>
      <vt:lpstr>PowerPoint Presentation</vt:lpstr>
      <vt:lpstr>Chord transition space</vt:lpstr>
      <vt:lpstr>Learning bass voice leading and assigning intermediate voices</vt:lpstr>
      <vt:lpstr>Melodic Harmonisation</vt:lpstr>
      <vt:lpstr>Melodic Input</vt:lpstr>
      <vt:lpstr>Example 1.  PE - Polyphonic Epirus</vt:lpstr>
      <vt:lpstr>Example 2. BC - Polyphonic Epirus</vt:lpstr>
      <vt:lpstr>Diverse Musical Idioms</vt:lpstr>
      <vt:lpstr>Tetris tune harmonisation</vt:lpstr>
      <vt:lpstr>Chord level blending (cadences)</vt:lpstr>
      <vt:lpstr>Blending chord transition matrices</vt:lpstr>
      <vt:lpstr>PowerPoint Presentation</vt:lpstr>
      <vt:lpstr>Blending Harmonic Spaces</vt:lpstr>
      <vt:lpstr>Ye Banks and Braes (Scottish) </vt:lpstr>
      <vt:lpstr>Blending Harmonic Spaces</vt:lpstr>
      <vt:lpstr>Evaluating CHAMELEON: </vt:lpstr>
      <vt:lpstr>Evaluating CHAMELEON: Experiments with students of the School of Music Studies</vt:lpstr>
      <vt:lpstr>Results for "Ode to Joy"</vt:lpstr>
      <vt:lpstr>Mode classification</vt:lpstr>
      <vt:lpstr>Results for "Major-Minor" melody</vt:lpstr>
      <vt:lpstr>Type of chromaticism classification</vt:lpstr>
      <vt:lpstr>Results for  "Ye banks and braes"</vt:lpstr>
      <vt:lpstr>Enhancing human creativity (ongoing)</vt:lpstr>
      <vt:lpstr>Expanding Conceptual Blending</vt:lpstr>
      <vt:lpstr>Conceptual Blending</vt:lpstr>
      <vt:lpstr>Conceptual Blending Theory (the first approach)</vt:lpstr>
      <vt:lpstr>Conceptual Blending</vt:lpstr>
      <vt:lpstr>Conceptual Blending</vt:lpstr>
      <vt:lpstr>Conceptual Blending</vt:lpstr>
      <vt:lpstr>Conceptual Blending</vt:lpstr>
      <vt:lpstr>Conceptual Blending of Features</vt:lpstr>
      <vt:lpstr>Conceptual Blending of Features</vt:lpstr>
      <vt:lpstr>Conceptual Blending of Features</vt:lpstr>
      <vt:lpstr>Conceptual Blending of Features: How?</vt:lpstr>
      <vt:lpstr>Conceptual Blending of Features: How?</vt:lpstr>
      <vt:lpstr>Conceptual Blending of Features: How?</vt:lpstr>
      <vt:lpstr>Conceptual Blending of Features: How?</vt:lpstr>
      <vt:lpstr>Why blending salient features is important</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Symbolic Music Processing</dc:title>
  <dc:creator>Microsoft Office User</dc:creator>
  <cp:lastModifiedBy>Microsoft Office User</cp:lastModifiedBy>
  <cp:revision>67</cp:revision>
  <dcterms:created xsi:type="dcterms:W3CDTF">2018-12-18T10:22:52Z</dcterms:created>
  <dcterms:modified xsi:type="dcterms:W3CDTF">2018-12-18T18:04:54Z</dcterms:modified>
</cp:coreProperties>
</file>